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  <p:sldId id="268" r:id="rId9"/>
    <p:sldId id="267" r:id="rId10"/>
    <p:sldId id="278" r:id="rId11"/>
    <p:sldId id="281" r:id="rId12"/>
    <p:sldId id="269" r:id="rId13"/>
    <p:sldId id="270" r:id="rId14"/>
    <p:sldId id="271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B11D4-ACDC-4509-A4C8-FB965CFE8F94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4A39B-2F00-4F63-B018-E7B0FDFD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2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611D-1D55-42DA-86AA-7FCF5F9F3E4F}" type="datetime1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D194-1BE0-4FA1-9567-3969984C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0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FE19-FAC6-4A4E-B97E-9CBC2ACECA83}" type="datetime1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D194-1BE0-4FA1-9567-3969984C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5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E761-2D81-4B77-8FB1-A702F08A9FEA}" type="datetime1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D194-1BE0-4FA1-9567-3969984C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3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18EE-3F9A-4A12-BD11-F278C8914306}" type="datetime1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D194-1BE0-4FA1-9567-3969984C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4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B6B2-7C90-4B1D-99FA-05BDAEB75D33}" type="datetime1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D194-1BE0-4FA1-9567-3969984C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C1AF-D3D3-4436-87B5-44A90FEA47CE}" type="datetime1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D194-1BE0-4FA1-9567-3969984C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1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9145-6064-49B5-9A27-71020688BE0D}" type="datetime1">
              <a:rPr lang="en-US" smtClean="0"/>
              <a:t>3/10/2019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D194-1BE0-4FA1-9567-3969984C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3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6699-C4BE-4C1F-BE65-AB38DD253008}" type="datetime1">
              <a:rPr lang="en-US" smtClean="0"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D194-1BE0-4FA1-9567-3969984C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9862-070B-48C0-B277-1A0C50BA69BF}" type="datetime1">
              <a:rPr lang="en-US" smtClean="0"/>
              <a:t>3/10/2019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D194-1BE0-4FA1-9567-3969984C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5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B69A-A932-4F38-B5B1-A8C1597AF3D6}" type="datetime1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D194-1BE0-4FA1-9567-3969984C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0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1BEF-DA2E-45E5-8981-591BC15FA533}" type="datetime1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D194-1BE0-4FA1-9567-3969984C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6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FA797-CF22-4D50-995C-7285AEA8BCAF}" type="datetime1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DD194-1BE0-4FA1-9567-3969984C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7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rku.edu/~rpontiu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rpontius@clarku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pontius@clarku.edu" TargetMode="External"/><Relationship Id="rId2" Type="http://schemas.openxmlformats.org/officeDocument/2006/relationships/hyperlink" Target="http://www.clarku.edu/~rpontiu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31" y="4358387"/>
            <a:ext cx="3948308" cy="236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5680"/>
            <a:ext cx="12192000" cy="1428326"/>
          </a:xfrm>
        </p:spPr>
        <p:txBody>
          <a:bodyPr>
            <a:normAutofit/>
          </a:bodyPr>
          <a:lstStyle/>
          <a:p>
            <a:r>
              <a:rPr lang="en-US" sz="4800" dirty="0"/>
              <a:t>Criteria To Confirm Deforestation Simulation Models For Carbon Offset Projects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67840"/>
            <a:ext cx="12192000" cy="2871651"/>
          </a:xfrm>
        </p:spPr>
        <p:txBody>
          <a:bodyPr>
            <a:noAutofit/>
          </a:bodyPr>
          <a:lstStyle/>
          <a:p>
            <a:r>
              <a:rPr lang="en-US" sz="2800" dirty="0"/>
              <a:t>Robert </a:t>
            </a:r>
            <a:r>
              <a:rPr lang="en-US" sz="2800" dirty="0">
                <a:solidFill>
                  <a:srgbClr val="FF0000"/>
                </a:solidFill>
              </a:rPr>
              <a:t>Gil</a:t>
            </a:r>
            <a:r>
              <a:rPr lang="en-US" sz="2800" dirty="0"/>
              <a:t>more Pontius </a:t>
            </a:r>
            <a:r>
              <a:rPr lang="en-US" sz="2800" dirty="0" smtClean="0"/>
              <a:t>Jr</a:t>
            </a:r>
          </a:p>
          <a:p>
            <a:r>
              <a:rPr lang="en-US" sz="2800" dirty="0" smtClean="0"/>
              <a:t>Geography Professor at Clark University</a:t>
            </a:r>
            <a:endParaRPr lang="en-US" sz="2800" dirty="0"/>
          </a:p>
          <a:p>
            <a:r>
              <a:rPr lang="en-US" sz="2000" dirty="0" smtClean="0"/>
              <a:t>Visit: </a:t>
            </a:r>
            <a:r>
              <a:rPr lang="en-US" sz="2000" dirty="0">
                <a:hlinkClick r:id="rId3"/>
              </a:rPr>
              <a:t>www.clarku.edu/~rpontius</a:t>
            </a:r>
            <a:endParaRPr lang="en-US" sz="2000" dirty="0"/>
          </a:p>
          <a:p>
            <a:r>
              <a:rPr lang="en-US" sz="2000" dirty="0" smtClean="0"/>
              <a:t>Contact: </a:t>
            </a:r>
            <a:r>
              <a:rPr lang="en-US" sz="2000" dirty="0">
                <a:hlinkClick r:id="rId4"/>
              </a:rPr>
              <a:t>rpontius@clarku.edu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Read: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Pontius Jr, Robert Gilmore. 2018. Criteria to Confirm Models that Simulate Deforestation and Carbon Disturbance. Land 7(3): 1-14.</a:t>
            </a:r>
          </a:p>
          <a:p>
            <a:r>
              <a:rPr lang="en-US" sz="2000" dirty="0" smtClean="0"/>
              <a:t>Thank: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United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States National Science Foundation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for grant OCE-1637630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D194-1BE0-4FA1-9567-3969984C5D16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550" y="5125767"/>
            <a:ext cx="4408371" cy="86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0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Leaf graph shows that quantity has more influence than allocation on carbon disturbance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04083"/>
            <a:ext cx="5157787" cy="823912"/>
          </a:xfrm>
        </p:spPr>
        <p:txBody>
          <a:bodyPr/>
          <a:lstStyle/>
          <a:p>
            <a:r>
              <a:rPr lang="en-US" dirty="0" smtClean="0"/>
              <a:t>Full 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04083"/>
            <a:ext cx="5183188" cy="823912"/>
          </a:xfrm>
        </p:spPr>
        <p:txBody>
          <a:bodyPr/>
          <a:lstStyle/>
          <a:p>
            <a:r>
              <a:rPr lang="en-US" dirty="0" smtClean="0"/>
              <a:t>Zoomed In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19" y="2227995"/>
            <a:ext cx="6291184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080" y="2227995"/>
            <a:ext cx="628858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D194-1BE0-4FA1-9567-3969984C5D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FOM does not necessarily indicate accuracy of carbon disturbance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04083"/>
            <a:ext cx="5157787" cy="823912"/>
          </a:xfrm>
        </p:spPr>
        <p:txBody>
          <a:bodyPr/>
          <a:lstStyle/>
          <a:p>
            <a:r>
              <a:rPr lang="en-US" dirty="0" smtClean="0"/>
              <a:t>Full 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04083"/>
            <a:ext cx="5183188" cy="823912"/>
          </a:xfrm>
        </p:spPr>
        <p:txBody>
          <a:bodyPr/>
          <a:lstStyle/>
          <a:p>
            <a:r>
              <a:rPr lang="en-US" dirty="0" smtClean="0"/>
              <a:t>Zoomed In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19" y="2227995"/>
            <a:ext cx="6291184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31" y="2227995"/>
            <a:ext cx="6291184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D194-1BE0-4FA1-9567-3969984C5D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for next version of VCS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required FOM should be at the </a:t>
            </a:r>
            <a:r>
              <a:rPr lang="en-US" i="1" dirty="0" smtClean="0"/>
              <a:t>true deforestation quantity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required FOM should be greater than percentage deforestation during the </a:t>
            </a:r>
            <a:r>
              <a:rPr lang="en-US" i="1" dirty="0" smtClean="0"/>
              <a:t>confirmation period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requirements should use leaf graphs to reveal the influence of simulated deforestation on </a:t>
            </a:r>
            <a:r>
              <a:rPr lang="en-US" i="1" dirty="0" smtClean="0"/>
              <a:t>carbon disturbance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D194-1BE0-4FA1-9567-3969984C5D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25625"/>
            <a:ext cx="12174582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Figure of Merit might be an appropriate metric for accuracy of deforestation depending on the research question.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Version 1.1 of the VCS could permit deforestation allocations that are less accurate than random concerning deforestation, while the VCS criteria ignore the accuracy concerning carbon disturbance.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next version of the VCS should have three specific revisions as described by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Pontius Jr, Robert Gilmore. 2018. Criteria to Confirm Models that Simulate Deforestation and Carbon Disturbance. Land 7(3):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1-14.</a:t>
            </a:r>
            <a:r>
              <a:rPr lang="en-US" dirty="0" smtClean="0"/>
              <a:t> available for free at </a:t>
            </a:r>
            <a:r>
              <a:rPr lang="en-US" dirty="0" smtClean="0">
                <a:hlinkClick r:id="rId2"/>
              </a:rPr>
              <a:t>www.clarku.edu</a:t>
            </a:r>
            <a:r>
              <a:rPr lang="en-US" dirty="0">
                <a:hlinkClick r:id="rId2"/>
              </a:rPr>
              <a:t>/~</a:t>
            </a:r>
            <a:r>
              <a:rPr lang="en-US" dirty="0" smtClean="0">
                <a:hlinkClick r:id="rId2"/>
              </a:rPr>
              <a:t>rpontius</a:t>
            </a:r>
            <a:r>
              <a:rPr lang="en-US" dirty="0" smtClean="0"/>
              <a:t> or by writing to </a:t>
            </a:r>
            <a:r>
              <a:rPr lang="en-US" dirty="0" smtClean="0">
                <a:hlinkClick r:id="rId3"/>
              </a:rPr>
              <a:t>rpontius@clarku.edu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D194-1BE0-4FA1-9567-3969984C5D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D194-1BE0-4FA1-9567-3969984C5D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2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sizes of error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68" y="1404083"/>
            <a:ext cx="5157787" cy="823912"/>
          </a:xfrm>
        </p:spPr>
        <p:txBody>
          <a:bodyPr/>
          <a:lstStyle/>
          <a:p>
            <a:r>
              <a:rPr lang="en-US" dirty="0" smtClean="0"/>
              <a:t>Full 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7480" y="1404083"/>
            <a:ext cx="5183188" cy="823912"/>
          </a:xfrm>
        </p:spPr>
        <p:txBody>
          <a:bodyPr/>
          <a:lstStyle/>
          <a:p>
            <a:r>
              <a:rPr lang="en-US" dirty="0" smtClean="0"/>
              <a:t>Zoomed 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D194-1BE0-4FA1-9567-3969984C5D16}" type="slidenum">
              <a:rPr lang="en-US" smtClean="0"/>
              <a:t>15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19" y="2227995"/>
            <a:ext cx="6291184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31" y="2227995"/>
            <a:ext cx="6291184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83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values of FOM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68" y="1404083"/>
            <a:ext cx="5157787" cy="823912"/>
          </a:xfrm>
        </p:spPr>
        <p:txBody>
          <a:bodyPr/>
          <a:lstStyle/>
          <a:p>
            <a:r>
              <a:rPr lang="en-US" dirty="0" smtClean="0"/>
              <a:t>Full 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7480" y="1404083"/>
            <a:ext cx="5183188" cy="823912"/>
          </a:xfrm>
        </p:spPr>
        <p:txBody>
          <a:bodyPr/>
          <a:lstStyle/>
          <a:p>
            <a:r>
              <a:rPr lang="en-US" dirty="0" smtClean="0"/>
              <a:t>Zoomed In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19" y="2227995"/>
            <a:ext cx="6291184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31" y="2227995"/>
            <a:ext cx="6291184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D194-1BE0-4FA1-9567-3969984C5D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Verified Carbon Standard (VCS) recommends the Figure of Merit (FOM) as a metric to confirm deforestation simulation models that generate baselines for reducing carbon emissions due to deforestation and forest degradation (REDD).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current VCS criteria could allow models that are less accurate than random allocation of deforestation and could prohibit models that accurately simulate carbon disturbance.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recommend three improvement for the next version of the VCS.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D194-1BE0-4FA1-9567-3969984C5D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6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665203"/>
            <a:ext cx="5157787" cy="823912"/>
          </a:xfrm>
        </p:spPr>
        <p:txBody>
          <a:bodyPr/>
          <a:lstStyle/>
          <a:p>
            <a:r>
              <a:rPr lang="en-US" dirty="0" smtClean="0"/>
              <a:t>Deforestation accelerated from calibration to confirmation period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429789"/>
            <a:ext cx="10515600" cy="2354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Bolivia case study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665203"/>
            <a:ext cx="5183188" cy="823912"/>
          </a:xfrm>
        </p:spPr>
        <p:txBody>
          <a:bodyPr/>
          <a:lstStyle/>
          <a:p>
            <a:r>
              <a:rPr lang="en-US" dirty="0" smtClean="0"/>
              <a:t>Distance to previous deforestation influences simulated future allocation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D194-1BE0-4FA1-9567-3969984C5D16}" type="slidenum">
              <a:rPr lang="en-US" smtClean="0"/>
              <a:t>3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61" y="1489115"/>
            <a:ext cx="4747033" cy="54864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74" y="1489115"/>
            <a:ext cx="4747033" cy="5486400"/>
          </a:xfrm>
        </p:spPr>
      </p:pic>
    </p:spTree>
    <p:extLst>
      <p:ext uri="{BB962C8B-B14F-4D97-AF65-F5344CB8AC3E}">
        <p14:creationId xmlns:p14="http://schemas.microsoft.com/office/powerpoint/2010/main" val="12013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665203"/>
            <a:ext cx="5157787" cy="823912"/>
          </a:xfrm>
        </p:spPr>
        <p:txBody>
          <a:bodyPr/>
          <a:lstStyle/>
          <a:p>
            <a:r>
              <a:rPr lang="en-US" dirty="0" smtClean="0"/>
              <a:t>Proximity allocation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665203"/>
            <a:ext cx="5183188" cy="823912"/>
          </a:xfrm>
        </p:spPr>
        <p:txBody>
          <a:bodyPr/>
          <a:lstStyle/>
          <a:p>
            <a:r>
              <a:rPr lang="en-US" dirty="0" smtClean="0"/>
              <a:t>Misses, Hits and False Alarms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D194-1BE0-4FA1-9567-3969984C5D16}" type="slidenum">
              <a:rPr lang="en-US" smtClean="0"/>
              <a:t>4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61" y="1489115"/>
            <a:ext cx="4747033" cy="54864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74" y="1489115"/>
            <a:ext cx="4747033" cy="5486400"/>
          </a:xfrm>
        </p:spPr>
      </p:pic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839788" y="180405"/>
            <a:ext cx="10515600" cy="1325563"/>
          </a:xfrm>
        </p:spPr>
        <p:txBody>
          <a:bodyPr/>
          <a:lstStyle/>
          <a:p>
            <a:r>
              <a:rPr lang="en-US" dirty="0" smtClean="0"/>
              <a:t>Simulated deforestation during confirmation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180405"/>
            <a:ext cx="10515600" cy="1325563"/>
          </a:xfrm>
        </p:spPr>
        <p:txBody>
          <a:bodyPr/>
          <a:lstStyle/>
          <a:p>
            <a:r>
              <a:rPr lang="en-US" dirty="0" smtClean="0"/>
              <a:t>Simulated deforestation during confirmation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665203"/>
            <a:ext cx="5157787" cy="823912"/>
          </a:xfrm>
        </p:spPr>
        <p:txBody>
          <a:bodyPr/>
          <a:lstStyle/>
          <a:p>
            <a:r>
              <a:rPr lang="en-US" dirty="0" smtClean="0"/>
              <a:t>Lowest Carbon allocation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665203"/>
            <a:ext cx="5183188" cy="823912"/>
          </a:xfrm>
        </p:spPr>
        <p:txBody>
          <a:bodyPr/>
          <a:lstStyle/>
          <a:p>
            <a:r>
              <a:rPr lang="en-US" dirty="0" smtClean="0"/>
              <a:t>False Alarms are farther from Misses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D194-1BE0-4FA1-9567-3969984C5D16}" type="slidenum">
              <a:rPr lang="en-US" smtClean="0"/>
              <a:t>5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61" y="1489115"/>
            <a:ext cx="4747033" cy="54864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17" y="1489115"/>
            <a:ext cx="4745114" cy="5486400"/>
          </a:xfrm>
        </p:spPr>
      </p:pic>
    </p:spTree>
    <p:extLst>
      <p:ext uri="{BB962C8B-B14F-4D97-AF65-F5344CB8AC3E}">
        <p14:creationId xmlns:p14="http://schemas.microsoft.com/office/powerpoint/2010/main" val="40582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180405"/>
            <a:ext cx="10515600" cy="1325563"/>
          </a:xfrm>
        </p:spPr>
        <p:txBody>
          <a:bodyPr/>
          <a:lstStyle/>
          <a:p>
            <a:r>
              <a:rPr lang="en-US" dirty="0" smtClean="0"/>
              <a:t>Simulated deforestation during confirmation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655967"/>
            <a:ext cx="5157787" cy="823912"/>
          </a:xfrm>
        </p:spPr>
        <p:txBody>
          <a:bodyPr/>
          <a:lstStyle/>
          <a:p>
            <a:r>
              <a:rPr lang="en-US" dirty="0" smtClean="0"/>
              <a:t>Highest Carbon allocation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655967"/>
            <a:ext cx="5604164" cy="823912"/>
          </a:xfrm>
        </p:spPr>
        <p:txBody>
          <a:bodyPr/>
          <a:lstStyle/>
          <a:p>
            <a:r>
              <a:rPr lang="en-US" dirty="0" smtClean="0"/>
              <a:t>False Alarms are even farther from Misses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D194-1BE0-4FA1-9567-3969984C5D16}" type="slidenum">
              <a:rPr lang="en-US" smtClean="0"/>
              <a:t>6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61" y="1489115"/>
            <a:ext cx="4747033" cy="54864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17" y="1489115"/>
            <a:ext cx="4745114" cy="5486400"/>
          </a:xfrm>
        </p:spPr>
      </p:pic>
    </p:spTree>
    <p:extLst>
      <p:ext uri="{BB962C8B-B14F-4D97-AF65-F5344CB8AC3E}">
        <p14:creationId xmlns:p14="http://schemas.microsoft.com/office/powerpoint/2010/main" val="26045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Operating Characteristic shows Hits, Misses, and False Alarms at several quantities.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1404083"/>
            <a:ext cx="5157787" cy="823912"/>
          </a:xfrm>
        </p:spPr>
        <p:txBody>
          <a:bodyPr/>
          <a:lstStyle/>
          <a:p>
            <a:r>
              <a:rPr lang="en-US" dirty="0" smtClean="0"/>
              <a:t>Full View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1404083"/>
            <a:ext cx="5183188" cy="823912"/>
          </a:xfrm>
        </p:spPr>
        <p:txBody>
          <a:bodyPr/>
          <a:lstStyle/>
          <a:p>
            <a:r>
              <a:rPr lang="en-US" dirty="0" smtClean="0"/>
              <a:t>Zoomed In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19" y="2227995"/>
            <a:ext cx="6291184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31" y="2227995"/>
            <a:ext cx="6291184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D194-1BE0-4FA1-9567-3969984C5D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Figure of Merit = Hits / (Misses + Hits + False Alarms)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34"/>
          <a:stretch/>
        </p:blipFill>
        <p:spPr bwMode="auto">
          <a:xfrm>
            <a:off x="443347" y="1273999"/>
            <a:ext cx="11416142" cy="51824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D194-1BE0-4FA1-9567-3969984C5D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VCS requires FOM at extrapolated quantity </a:t>
            </a:r>
            <a:r>
              <a:rPr lang="en-US" u="sng" dirty="0" smtClean="0"/>
              <a:t>&gt;</a:t>
            </a:r>
            <a:r>
              <a:rPr lang="en-US" dirty="0" smtClean="0"/>
              <a:t> % deforestation during calibration period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13319"/>
            <a:ext cx="5157787" cy="823912"/>
          </a:xfrm>
        </p:spPr>
        <p:txBody>
          <a:bodyPr/>
          <a:lstStyle/>
          <a:p>
            <a:r>
              <a:rPr lang="en-US" dirty="0" smtClean="0"/>
              <a:t>Full 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13319"/>
            <a:ext cx="5183188" cy="823912"/>
          </a:xfrm>
        </p:spPr>
        <p:txBody>
          <a:bodyPr/>
          <a:lstStyle/>
          <a:p>
            <a:r>
              <a:rPr lang="en-US" dirty="0" smtClean="0"/>
              <a:t>Zoomed In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19" y="2237231"/>
            <a:ext cx="6291184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31" y="2237231"/>
            <a:ext cx="6291184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D194-1BE0-4FA1-9567-3969984C5D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459</Words>
  <Application>Microsoft Office PowerPoint</Application>
  <PresentationFormat>Widescreen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Criteria To Confirm Deforestation Simulation Models For Carbon Offset Projects</vt:lpstr>
      <vt:lpstr>Main Points</vt:lpstr>
      <vt:lpstr>Bolivia case study</vt:lpstr>
      <vt:lpstr>Simulated deforestation during confirmation</vt:lpstr>
      <vt:lpstr>Simulated deforestation during confirmation</vt:lpstr>
      <vt:lpstr>Simulated deforestation during confirmation</vt:lpstr>
      <vt:lpstr>Total Operating Characteristic shows Hits, Misses, and False Alarms at several quantities.</vt:lpstr>
      <vt:lpstr>Figure of Merit = Hits / (Misses + Hits + False Alarms)</vt:lpstr>
      <vt:lpstr>VCS requires FOM at extrapolated quantity &gt; % deforestation during calibration period </vt:lpstr>
      <vt:lpstr>Leaf graph shows that quantity has more influence than allocation on carbon disturbance</vt:lpstr>
      <vt:lpstr>FOM does not necessarily indicate accuracy of carbon disturbance</vt:lpstr>
      <vt:lpstr>Recommendations for next version of VCS</vt:lpstr>
      <vt:lpstr>Conclusions</vt:lpstr>
      <vt:lpstr>PowerPoint Presentation</vt:lpstr>
      <vt:lpstr>Fixed sizes of error</vt:lpstr>
      <vt:lpstr>Fixed values of FOM</vt:lpstr>
    </vt:vector>
  </TitlesOfParts>
  <Company>Clark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Criteria To Confirm Deforestation Simulation Models For Carbon Offset Projects</dc:title>
  <dc:creator>Robert Pontius</dc:creator>
  <cp:lastModifiedBy>Robert Pontius</cp:lastModifiedBy>
  <cp:revision>24</cp:revision>
  <dcterms:created xsi:type="dcterms:W3CDTF">2018-07-18T09:46:45Z</dcterms:created>
  <dcterms:modified xsi:type="dcterms:W3CDTF">2019-03-10T08:34:32Z</dcterms:modified>
</cp:coreProperties>
</file>