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6"/>
  </p:notesMasterIdLst>
  <p:sldIdLst>
    <p:sldId id="275" r:id="rId2"/>
    <p:sldId id="408" r:id="rId3"/>
    <p:sldId id="270" r:id="rId4"/>
    <p:sldId id="271" r:id="rId5"/>
    <p:sldId id="273" r:id="rId6"/>
    <p:sldId id="277" r:id="rId7"/>
    <p:sldId id="278" r:id="rId8"/>
    <p:sldId id="276" r:id="rId9"/>
    <p:sldId id="280" r:id="rId10"/>
    <p:sldId id="335" r:id="rId11"/>
    <p:sldId id="336" r:id="rId12"/>
    <p:sldId id="337" r:id="rId13"/>
    <p:sldId id="338" r:id="rId14"/>
    <p:sldId id="347" r:id="rId15"/>
    <p:sldId id="340" r:id="rId16"/>
    <p:sldId id="341" r:id="rId17"/>
    <p:sldId id="343" r:id="rId18"/>
    <p:sldId id="344" r:id="rId19"/>
    <p:sldId id="345" r:id="rId20"/>
    <p:sldId id="410" r:id="rId21"/>
    <p:sldId id="411" r:id="rId22"/>
    <p:sldId id="412" r:id="rId23"/>
    <p:sldId id="348" r:id="rId24"/>
    <p:sldId id="415" r:id="rId25"/>
    <p:sldId id="416" r:id="rId26"/>
    <p:sldId id="349" r:id="rId27"/>
    <p:sldId id="413" r:id="rId28"/>
    <p:sldId id="350" r:id="rId29"/>
    <p:sldId id="315" r:id="rId30"/>
    <p:sldId id="316" r:id="rId31"/>
    <p:sldId id="317" r:id="rId32"/>
    <p:sldId id="318" r:id="rId33"/>
    <p:sldId id="321" r:id="rId34"/>
    <p:sldId id="430" r:id="rId35"/>
    <p:sldId id="432" r:id="rId36"/>
    <p:sldId id="414" r:id="rId37"/>
    <p:sldId id="322" r:id="rId38"/>
    <p:sldId id="431" r:id="rId39"/>
    <p:sldId id="323" r:id="rId40"/>
    <p:sldId id="324" r:id="rId41"/>
    <p:sldId id="326" r:id="rId42"/>
    <p:sldId id="392" r:id="rId43"/>
    <p:sldId id="327" r:id="rId44"/>
    <p:sldId id="288" r:id="rId45"/>
    <p:sldId id="289" r:id="rId46"/>
    <p:sldId id="325" r:id="rId47"/>
    <p:sldId id="426" r:id="rId48"/>
    <p:sldId id="294" r:id="rId49"/>
    <p:sldId id="295" r:id="rId50"/>
    <p:sldId id="296" r:id="rId51"/>
    <p:sldId id="390" r:id="rId52"/>
    <p:sldId id="258" r:id="rId53"/>
    <p:sldId id="393" r:id="rId54"/>
    <p:sldId id="394" r:id="rId55"/>
    <p:sldId id="283" r:id="rId56"/>
    <p:sldId id="398" r:id="rId57"/>
    <p:sldId id="365" r:id="rId58"/>
    <p:sldId id="395" r:id="rId59"/>
    <p:sldId id="368" r:id="rId60"/>
    <p:sldId id="396" r:id="rId61"/>
    <p:sldId id="397" r:id="rId62"/>
    <p:sldId id="370" r:id="rId63"/>
    <p:sldId id="264" r:id="rId64"/>
    <p:sldId id="372" r:id="rId65"/>
    <p:sldId id="375" r:id="rId66"/>
    <p:sldId id="379" r:id="rId67"/>
    <p:sldId id="389" r:id="rId68"/>
    <p:sldId id="381" r:id="rId69"/>
    <p:sldId id="382" r:id="rId70"/>
    <p:sldId id="388" r:id="rId71"/>
    <p:sldId id="409" r:id="rId72"/>
    <p:sldId id="461" r:id="rId73"/>
    <p:sldId id="460" r:id="rId74"/>
    <p:sldId id="462" r:id="rId75"/>
    <p:sldId id="463" r:id="rId76"/>
    <p:sldId id="464" r:id="rId77"/>
    <p:sldId id="465" r:id="rId78"/>
    <p:sldId id="466" r:id="rId79"/>
    <p:sldId id="467" r:id="rId80"/>
    <p:sldId id="469" r:id="rId81"/>
    <p:sldId id="470" r:id="rId82"/>
    <p:sldId id="473" r:id="rId83"/>
    <p:sldId id="481" r:id="rId84"/>
    <p:sldId id="478" r:id="rId85"/>
    <p:sldId id="479" r:id="rId86"/>
    <p:sldId id="480" r:id="rId87"/>
    <p:sldId id="433" r:id="rId88"/>
    <p:sldId id="434" r:id="rId89"/>
    <p:sldId id="435" r:id="rId90"/>
    <p:sldId id="436" r:id="rId91"/>
    <p:sldId id="437" r:id="rId92"/>
    <p:sldId id="438" r:id="rId93"/>
    <p:sldId id="439" r:id="rId94"/>
    <p:sldId id="440" r:id="rId95"/>
    <p:sldId id="441" r:id="rId96"/>
    <p:sldId id="442" r:id="rId97"/>
    <p:sldId id="443" r:id="rId98"/>
    <p:sldId id="444" r:id="rId99"/>
    <p:sldId id="445" r:id="rId100"/>
    <p:sldId id="446" r:id="rId101"/>
    <p:sldId id="447" r:id="rId102"/>
    <p:sldId id="448" r:id="rId103"/>
    <p:sldId id="449" r:id="rId104"/>
    <p:sldId id="450" r:id="rId105"/>
    <p:sldId id="451" r:id="rId106"/>
    <p:sldId id="452" r:id="rId107"/>
    <p:sldId id="453" r:id="rId108"/>
    <p:sldId id="454" r:id="rId109"/>
    <p:sldId id="455" r:id="rId110"/>
    <p:sldId id="456" r:id="rId111"/>
    <p:sldId id="457" r:id="rId112"/>
    <p:sldId id="458" r:id="rId113"/>
    <p:sldId id="459" r:id="rId114"/>
    <p:sldId id="468" r:id="rId1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8" d="100"/>
          <a:sy n="88" d="100"/>
        </p:scale>
        <p:origin x="-1062"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795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slide" Target="slides/slide114.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407381-EBAF-449E-92C3-5B886AD88274}" type="datetimeFigureOut">
              <a:rPr lang="en-US" smtClean="0"/>
              <a:t>5/25/2014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673335-63E9-4945-9BDA-9B88AB115B6E}" type="slidenum">
              <a:rPr lang="en-US" smtClean="0"/>
              <a:t>‹#›</a:t>
            </a:fld>
            <a:endParaRPr lang="en-US"/>
          </a:p>
        </p:txBody>
      </p:sp>
    </p:spTree>
    <p:extLst>
      <p:ext uri="{BB962C8B-B14F-4D97-AF65-F5344CB8AC3E}">
        <p14:creationId xmlns:p14="http://schemas.microsoft.com/office/powerpoint/2010/main" val="2641930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hdr" sz="quarter"/>
          </p:nvPr>
        </p:nvSpPr>
        <p:spPr>
          <a:noFill/>
        </p:spPr>
        <p:txBody>
          <a:bodyPr/>
          <a:lstStyle/>
          <a:p>
            <a:r>
              <a:rPr lang="en-US" smtClean="0"/>
              <a:t>Robert Gilmore Pontius Jr</a:t>
            </a:r>
          </a:p>
        </p:txBody>
      </p:sp>
      <p:sp>
        <p:nvSpPr>
          <p:cNvPr id="136195" name="Rectangle 3"/>
          <p:cNvSpPr>
            <a:spLocks noGrp="1" noChangeArrowheads="1"/>
          </p:cNvSpPr>
          <p:nvPr>
            <p:ph type="dt" sz="quarter" idx="1"/>
          </p:nvPr>
        </p:nvSpPr>
        <p:spPr>
          <a:noFill/>
        </p:spPr>
        <p:txBody>
          <a:bodyPr/>
          <a:lstStyle/>
          <a:p>
            <a:fld id="{AE2C2E60-399F-47F4-96F5-0AFA3A33029C}" type="datetime8">
              <a:rPr lang="en-US" smtClean="0"/>
              <a:pPr/>
              <a:t>5/25/2014 6:56 PM</a:t>
            </a:fld>
            <a:endParaRPr lang="en-US" smtClean="0"/>
          </a:p>
        </p:txBody>
      </p:sp>
      <p:sp>
        <p:nvSpPr>
          <p:cNvPr id="136196" name="Rectangle 6"/>
          <p:cNvSpPr>
            <a:spLocks noGrp="1" noChangeArrowheads="1"/>
          </p:cNvSpPr>
          <p:nvPr>
            <p:ph type="ftr" sz="quarter" idx="4"/>
          </p:nvPr>
        </p:nvSpPr>
        <p:spPr>
          <a:noFill/>
        </p:spPr>
        <p:txBody>
          <a:bodyPr/>
          <a:lstStyle/>
          <a:p>
            <a:r>
              <a:rPr lang="en-US" smtClean="0"/>
              <a:t>rpontius@clarku.edu</a:t>
            </a:r>
          </a:p>
        </p:txBody>
      </p:sp>
      <p:sp>
        <p:nvSpPr>
          <p:cNvPr id="136197" name="Rectangle 7"/>
          <p:cNvSpPr>
            <a:spLocks noGrp="1" noChangeArrowheads="1"/>
          </p:cNvSpPr>
          <p:nvPr>
            <p:ph type="sldNum" sz="quarter" idx="5"/>
          </p:nvPr>
        </p:nvSpPr>
        <p:spPr>
          <a:noFill/>
        </p:spPr>
        <p:txBody>
          <a:bodyPr/>
          <a:lstStyle/>
          <a:p>
            <a:fld id="{4A444658-8CE8-437F-B85E-2A559D4D0730}" type="slidenum">
              <a:rPr lang="en-US" smtClean="0"/>
              <a:pPr/>
              <a:t>72</a:t>
            </a:fld>
            <a:endParaRPr lang="en-US" smtClean="0"/>
          </a:p>
        </p:txBody>
      </p:sp>
      <p:sp>
        <p:nvSpPr>
          <p:cNvPr id="136198" name="Rectangle 2"/>
          <p:cNvSpPr>
            <a:spLocks noGrp="1" noRot="1" noChangeAspect="1" noChangeArrowheads="1" noTextEdit="1"/>
          </p:cNvSpPr>
          <p:nvPr>
            <p:ph type="sldImg"/>
          </p:nvPr>
        </p:nvSpPr>
        <p:spPr>
          <a:ln/>
        </p:spPr>
      </p:sp>
      <p:sp>
        <p:nvSpPr>
          <p:cNvPr id="13619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B22731-3B78-426D-827D-5DE276016601}" type="datetime1">
              <a:rPr lang="en-US" smtClean="0"/>
              <a:t>5/25/2014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DBDA43-913A-4B77-A5D5-0A81B1B6A6B8}" type="datetime1">
              <a:rPr lang="en-US" smtClean="0"/>
              <a:t>5/25/2014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1695AC-CDD2-491E-AFE4-E454C50FAD4D}" type="datetime1">
              <a:rPr lang="en-US" smtClean="0"/>
              <a:t>5/25/2014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26A953-1B63-46DF-89F2-479CF38B8D3F}" type="slidenum">
              <a:rPr lang="en-US"/>
              <a:pPr>
                <a:defRPr/>
              </a:pPr>
              <a:t>‹#›</a:t>
            </a:fld>
            <a:endParaRPr lang="en-US"/>
          </a:p>
        </p:txBody>
      </p:sp>
    </p:spTree>
    <p:extLst>
      <p:ext uri="{BB962C8B-B14F-4D97-AF65-F5344CB8AC3E}">
        <p14:creationId xmlns:p14="http://schemas.microsoft.com/office/powerpoint/2010/main" val="1209656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D94DB09-89FF-4B45-9488-28D571610EB2}" type="slidenum">
              <a:rPr lang="en-US"/>
              <a:pPr>
                <a:defRPr/>
              </a:pPr>
              <a:t>‹#›</a:t>
            </a:fld>
            <a:endParaRPr lang="en-US"/>
          </a:p>
        </p:txBody>
      </p:sp>
    </p:spTree>
    <p:extLst>
      <p:ext uri="{BB962C8B-B14F-4D97-AF65-F5344CB8AC3E}">
        <p14:creationId xmlns:p14="http://schemas.microsoft.com/office/powerpoint/2010/main" val="1521347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0E27C6-8359-45EF-AEFB-173DA9C38F33}" type="datetime1">
              <a:rPr lang="en-US" smtClean="0"/>
              <a:t>5/25/2014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2CF117-6EB6-44AA-B9BC-D8C0E591E50C}" type="datetime1">
              <a:rPr lang="en-US" smtClean="0"/>
              <a:t>5/25/2014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F25FC9-F9DF-4B7D-833F-E3E6AEA73FF8}" type="datetime1">
              <a:rPr lang="en-US" smtClean="0"/>
              <a:t>5/25/2014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FA07DB-56CD-48CD-B4F3-19AF17867441}" type="datetime1">
              <a:rPr lang="en-US" smtClean="0"/>
              <a:t>5/25/2014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B1351F-B6C5-4CD9-B9E7-082C715EB546}" type="datetime1">
              <a:rPr lang="en-US" smtClean="0"/>
              <a:t>5/25/2014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9D8037-5306-4403-B0B4-881421021FD9}" type="datetime1">
              <a:rPr lang="en-US" smtClean="0"/>
              <a:t>5/25/2014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B214BA-237B-4C39-8E4D-C0712D5CF9D8}" type="datetime1">
              <a:rPr lang="en-US" smtClean="0"/>
              <a:t>5/25/2014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4148DD-F1CB-4860-8F01-9F4C94AEFDE2}" type="datetime1">
              <a:rPr lang="en-US" smtClean="0"/>
              <a:t>5/25/2014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649E2F-69BA-4152-9092-3AF4EDD902CC}" type="datetime1">
              <a:rPr lang="en-US" smtClean="0"/>
              <a:t>5/25/2014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hyperlink" Target="http://www.clarku.edu/~rpontius" TargetMode="External"/><Relationship Id="rId7" Type="http://schemas.openxmlformats.org/officeDocument/2006/relationships/image" Target="../media/image4.jpeg"/><Relationship Id="rId2" Type="http://schemas.openxmlformats.org/officeDocument/2006/relationships/hyperlink" Target="mailto:rpontius@clarku.edu" TargetMode="Externa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slideLayout" Target="../slideLayouts/slideLayout2.xml"/><Relationship Id="rId4" Type="http://schemas.openxmlformats.org/officeDocument/2006/relationships/image" Target="../media/image12.wmf"/></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mdpi.com/2073-445X/2/3/351" TargetMode="External"/><Relationship Id="rId2" Type="http://schemas.openxmlformats.org/officeDocument/2006/relationships/hyperlink" Target="http://v.youku.com/v_show/id_XNzA4NTc5NjEy.html" TargetMode="External"/><Relationship Id="rId1" Type="http://schemas.openxmlformats.org/officeDocument/2006/relationships/slideLayout" Target="../slideLayouts/slideLayout2.xml"/><Relationship Id="rId4" Type="http://schemas.openxmlformats.org/officeDocument/2006/relationships/hyperlink" Target="http://www.clarku.edu/~rpontiu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www.clarku.edu/~rpontius"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www.clarku.edu/~rpontius"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7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8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04800"/>
            <a:ext cx="9144000" cy="1470025"/>
          </a:xfrm>
        </p:spPr>
        <p:txBody>
          <a:bodyPr>
            <a:normAutofit fontScale="90000"/>
          </a:bodyPr>
          <a:lstStyle/>
          <a:p>
            <a:r>
              <a:rPr lang="en-US" sz="4000" dirty="0" smtClean="0"/>
              <a:t>INTENSITY ANALYSIS:</a:t>
            </a:r>
            <a:br>
              <a:rPr lang="en-US" sz="4000" dirty="0" smtClean="0"/>
            </a:br>
            <a:r>
              <a:rPr lang="en-US" sz="4000" dirty="0" smtClean="0"/>
              <a:t>Method to measure change among land categories through time</a:t>
            </a:r>
            <a:endParaRPr lang="en-US" sz="4000" dirty="0"/>
          </a:p>
        </p:txBody>
      </p:sp>
      <p:sp>
        <p:nvSpPr>
          <p:cNvPr id="3" name="Subtitle 2"/>
          <p:cNvSpPr>
            <a:spLocks noGrp="1"/>
          </p:cNvSpPr>
          <p:nvPr>
            <p:ph type="subTitle" idx="1"/>
          </p:nvPr>
        </p:nvSpPr>
        <p:spPr>
          <a:xfrm>
            <a:off x="0" y="2133600"/>
            <a:ext cx="7391400" cy="3048000"/>
          </a:xfrm>
        </p:spPr>
        <p:txBody>
          <a:bodyPr>
            <a:normAutofit/>
          </a:bodyPr>
          <a:lstStyle/>
          <a:p>
            <a:pPr lvl="0"/>
            <a:r>
              <a:rPr lang="en-US" dirty="0" smtClean="0">
                <a:solidFill>
                  <a:schemeClr val="tx1"/>
                </a:solidFill>
              </a:rPr>
              <a:t>Robert </a:t>
            </a:r>
            <a:r>
              <a:rPr lang="en-US" dirty="0">
                <a:solidFill>
                  <a:schemeClr val="tx1"/>
                </a:solidFill>
              </a:rPr>
              <a:t>Gilmore Pontius </a:t>
            </a:r>
            <a:r>
              <a:rPr lang="en-US" dirty="0" smtClean="0">
                <a:solidFill>
                  <a:schemeClr val="tx1"/>
                </a:solidFill>
              </a:rPr>
              <a:t>Jr</a:t>
            </a:r>
            <a:endParaRPr lang="en-US" dirty="0">
              <a:solidFill>
                <a:schemeClr val="tx1"/>
              </a:solidFill>
            </a:endParaRPr>
          </a:p>
          <a:p>
            <a:pPr lvl="0"/>
            <a:r>
              <a:rPr lang="en-US" dirty="0" smtClean="0">
                <a:solidFill>
                  <a:schemeClr val="tx1"/>
                </a:solidFill>
              </a:rPr>
              <a:t>Clark </a:t>
            </a:r>
            <a:r>
              <a:rPr lang="en-US" dirty="0">
                <a:solidFill>
                  <a:schemeClr val="tx1"/>
                </a:solidFill>
              </a:rPr>
              <a:t>University, USA</a:t>
            </a:r>
          </a:p>
          <a:p>
            <a:pPr lvl="0"/>
            <a:r>
              <a:rPr lang="en-US" dirty="0" smtClean="0">
                <a:solidFill>
                  <a:schemeClr val="tx1"/>
                </a:solidFill>
                <a:hlinkClick r:id="rId2"/>
              </a:rPr>
              <a:t>rpontius@clarku.edu</a:t>
            </a:r>
            <a:endParaRPr lang="en-US" dirty="0" smtClean="0">
              <a:solidFill>
                <a:schemeClr val="tx1"/>
              </a:solidFill>
            </a:endParaRPr>
          </a:p>
          <a:p>
            <a:pPr lvl="0"/>
            <a:r>
              <a:rPr lang="en-US" dirty="0" smtClean="0">
                <a:solidFill>
                  <a:schemeClr val="tx1"/>
                </a:solidFill>
                <a:hlinkClick r:id="rId3"/>
              </a:rPr>
              <a:t>www.clarku.edu/~rpontius</a:t>
            </a:r>
            <a:endParaRPr lang="en-US" dirty="0" smtClean="0">
              <a:solidFill>
                <a:schemeClr val="tx1"/>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pic>
        <p:nvPicPr>
          <p:cNvPr id="5" name="Picture 8"/>
          <p:cNvPicPr>
            <a:picLocks noChangeAspect="1" noChangeArrowheads="1"/>
          </p:cNvPicPr>
          <p:nvPr/>
        </p:nvPicPr>
        <p:blipFill>
          <a:blip r:embed="rId4" cstate="print"/>
          <a:srcRect/>
          <a:stretch>
            <a:fillRect/>
          </a:stretch>
        </p:blipFill>
        <p:spPr bwMode="auto">
          <a:xfrm>
            <a:off x="1143000" y="5334001"/>
            <a:ext cx="2819400" cy="983022"/>
          </a:xfrm>
          <a:prstGeom prst="rect">
            <a:avLst/>
          </a:prstGeom>
          <a:noFill/>
          <a:ln w="9525">
            <a:noFill/>
            <a:miter lim="800000"/>
            <a:headEnd/>
            <a:tailEnd/>
          </a:ln>
        </p:spPr>
      </p:pic>
      <p:pic>
        <p:nvPicPr>
          <p:cNvPr id="6" name="Picture 10" descr="idrisi_logo"/>
          <p:cNvPicPr>
            <a:picLocks noChangeAspect="1" noChangeArrowheads="1"/>
          </p:cNvPicPr>
          <p:nvPr/>
        </p:nvPicPr>
        <p:blipFill>
          <a:blip r:embed="rId5" cstate="print"/>
          <a:srcRect/>
          <a:stretch>
            <a:fillRect/>
          </a:stretch>
        </p:blipFill>
        <p:spPr bwMode="auto">
          <a:xfrm>
            <a:off x="4016094" y="5334000"/>
            <a:ext cx="3819704" cy="990600"/>
          </a:xfrm>
          <a:prstGeom prst="rect">
            <a:avLst/>
          </a:prstGeom>
          <a:noFill/>
          <a:ln w="9525">
            <a:noFill/>
            <a:miter lim="800000"/>
            <a:headEnd/>
            <a:tailEnd/>
          </a:ln>
        </p:spPr>
      </p:pic>
      <p:pic>
        <p:nvPicPr>
          <p:cNvPr id="7" name="Picture 6" descr="lter"/>
          <p:cNvPicPr>
            <a:picLocks noChangeAspect="1" noChangeArrowheads="1"/>
          </p:cNvPicPr>
          <p:nvPr/>
        </p:nvPicPr>
        <p:blipFill>
          <a:blip r:embed="rId6" cstate="print"/>
          <a:srcRect/>
          <a:stretch>
            <a:fillRect/>
          </a:stretch>
        </p:blipFill>
        <p:spPr bwMode="auto">
          <a:xfrm>
            <a:off x="228600" y="5334000"/>
            <a:ext cx="842169" cy="990600"/>
          </a:xfrm>
          <a:prstGeom prst="rect">
            <a:avLst/>
          </a:prstGeom>
          <a:noFill/>
          <a:ln w="9525">
            <a:noFill/>
            <a:miter lim="800000"/>
            <a:headEnd/>
            <a:tailEnd/>
          </a:ln>
        </p:spPr>
      </p:pic>
      <p:pic>
        <p:nvPicPr>
          <p:cNvPr id="8" name="Picture 9" descr="nsflogo"/>
          <p:cNvPicPr>
            <a:picLocks noChangeAspect="1" noChangeArrowheads="1"/>
          </p:cNvPicPr>
          <p:nvPr/>
        </p:nvPicPr>
        <p:blipFill>
          <a:blip r:embed="rId7" cstate="print"/>
          <a:srcRect/>
          <a:stretch>
            <a:fillRect/>
          </a:stretch>
        </p:blipFill>
        <p:spPr bwMode="auto">
          <a:xfrm>
            <a:off x="8039100" y="5295900"/>
            <a:ext cx="1028700" cy="1028700"/>
          </a:xfrm>
          <a:prstGeom prst="rect">
            <a:avLst/>
          </a:prstGeom>
          <a:noFill/>
          <a:ln w="9525">
            <a:noFill/>
            <a:miter lim="800000"/>
            <a:headEnd/>
            <a:tailEnd/>
          </a:ln>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33369" y="1879601"/>
            <a:ext cx="2329631" cy="3301999"/>
          </a:xfrm>
          <a:prstGeom prst="rect">
            <a:avLst/>
          </a:prstGeom>
        </p:spPr>
      </p:pic>
    </p:spTree>
    <p:extLst>
      <p:ext uri="{BB962C8B-B14F-4D97-AF65-F5344CB8AC3E}">
        <p14:creationId xmlns:p14="http://schemas.microsoft.com/office/powerpoint/2010/main" val="27505052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92887" cy="1143000"/>
          </a:xfrm>
        </p:spPr>
        <p:txBody>
          <a:bodyPr>
            <a:noAutofit/>
          </a:bodyPr>
          <a:lstStyle/>
          <a:p>
            <a:r>
              <a:rPr lang="en-US" sz="2000" dirty="0" smtClean="0"/>
              <a:t>The </a:t>
            </a:r>
            <a:r>
              <a:rPr lang="en-US" sz="2000" dirty="0"/>
              <a:t>location of the study site </a:t>
            </a:r>
            <a:r>
              <a:rPr lang="en-US" sz="2000" dirty="0" smtClean="0"/>
              <a:t>is </a:t>
            </a:r>
            <a:r>
              <a:rPr lang="en-US" sz="2000" dirty="0"/>
              <a:t>the southern part of the island of Borneo, which is shared by Indonesia, Malaysia and </a:t>
            </a:r>
            <a:r>
              <a:rPr lang="en-US" sz="2000" dirty="0" err="1"/>
              <a:t>Burnei</a:t>
            </a:r>
            <a:r>
              <a:rPr lang="en-US" sz="2000" dirty="0"/>
              <a:t>. Kalimantan is the Indonesian portion of Borneo. The study site is in Central Kalimantan Province. </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901" t="662" r="50618" b="33976"/>
          <a:stretch/>
        </p:blipFill>
        <p:spPr>
          <a:xfrm>
            <a:off x="3124200" y="1447799"/>
            <a:ext cx="2809874" cy="5397564"/>
          </a:xfrm>
          <a:prstGeom prst="rect">
            <a:avLst/>
          </a:prstGeom>
        </p:spPr>
      </p:pic>
      <p:sp>
        <p:nvSpPr>
          <p:cNvPr id="6" name="Slide Number Placeholder 5"/>
          <p:cNvSpPr>
            <a:spLocks noGrp="1"/>
          </p:cNvSpPr>
          <p:nvPr>
            <p:ph type="sldNum" sz="quarter" idx="12"/>
          </p:nvPr>
        </p:nvSpPr>
        <p:spPr/>
        <p:txBody>
          <a:bodyPr/>
          <a:lstStyle/>
          <a:p>
            <a:fld id="{B6F15528-21DE-4FAA-801E-634DDDAF4B2B}" type="slidenum">
              <a:rPr lang="en-US" smtClean="0"/>
              <a:pPr/>
              <a:t>10</a:t>
            </a:fld>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55562" t="17038" r="28284" b="68503"/>
          <a:stretch/>
        </p:blipFill>
        <p:spPr>
          <a:xfrm>
            <a:off x="6705600" y="2514600"/>
            <a:ext cx="1992087" cy="2540850"/>
          </a:xfrm>
          <a:prstGeom prst="rect">
            <a:avLst/>
          </a:prstGeom>
        </p:spPr>
      </p:pic>
      <p:sp>
        <p:nvSpPr>
          <p:cNvPr id="8" name="TextBox 7"/>
          <p:cNvSpPr txBox="1"/>
          <p:nvPr/>
        </p:nvSpPr>
        <p:spPr>
          <a:xfrm>
            <a:off x="6934200" y="5181600"/>
            <a:ext cx="2057400" cy="369332"/>
          </a:xfrm>
          <a:prstGeom prst="rect">
            <a:avLst/>
          </a:prstGeom>
          <a:noFill/>
        </p:spPr>
        <p:txBody>
          <a:bodyPr wrap="square" rtlCol="0">
            <a:spAutoFit/>
          </a:bodyPr>
          <a:lstStyle/>
          <a:p>
            <a:r>
              <a:rPr lang="en-US" b="1" dirty="0" smtClean="0"/>
              <a:t>Black means mask.</a:t>
            </a:r>
            <a:endParaRPr lang="en-US" b="1" dirty="0"/>
          </a:p>
        </p:txBody>
      </p:sp>
    </p:spTree>
    <p:extLst>
      <p:ext uri="{BB962C8B-B14F-4D97-AF65-F5344CB8AC3E}">
        <p14:creationId xmlns:p14="http://schemas.microsoft.com/office/powerpoint/2010/main" val="195666002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4"/>
          <p:cNvSpPr>
            <a:spLocks noGrp="1"/>
          </p:cNvSpPr>
          <p:nvPr>
            <p:ph type="sldNum" sz="quarter" idx="12"/>
          </p:nvPr>
        </p:nvSpPr>
        <p:spPr>
          <a:noFill/>
        </p:spPr>
        <p:txBody>
          <a:bodyPr/>
          <a:lstStyle/>
          <a:p>
            <a:fld id="{D4716048-34A5-4747-B426-1484F40DFC8A}" type="slidenum">
              <a:rPr lang="en-US" smtClean="0"/>
              <a:pPr/>
              <a:t>100</a:t>
            </a:fld>
            <a:endParaRPr lang="en-US" smtClean="0"/>
          </a:p>
        </p:txBody>
      </p:sp>
      <p:sp>
        <p:nvSpPr>
          <p:cNvPr id="86019" name="Rectangle 2"/>
          <p:cNvSpPr>
            <a:spLocks noGrp="1" noChangeArrowheads="1"/>
          </p:cNvSpPr>
          <p:nvPr>
            <p:ph type="title"/>
          </p:nvPr>
        </p:nvSpPr>
        <p:spPr>
          <a:xfrm>
            <a:off x="457200" y="76200"/>
            <a:ext cx="8229600" cy="1143000"/>
          </a:xfrm>
        </p:spPr>
        <p:txBody>
          <a:bodyPr/>
          <a:lstStyle/>
          <a:p>
            <a:pPr eaLnBrk="1" hangingPunct="1"/>
            <a:r>
              <a:rPr lang="en-US" smtClean="0"/>
              <a:t>13 Multiple-Resolution Profiles</a:t>
            </a:r>
          </a:p>
        </p:txBody>
      </p:sp>
      <p:pic>
        <p:nvPicPr>
          <p:cNvPr id="86020" name="Picture 3" descr="State1Figure5"/>
          <p:cNvPicPr>
            <a:picLocks noChangeAspect="1" noChangeArrowheads="1"/>
          </p:cNvPicPr>
          <p:nvPr/>
        </p:nvPicPr>
        <p:blipFill>
          <a:blip r:embed="rId2" cstate="print"/>
          <a:srcRect/>
          <a:stretch>
            <a:fillRect/>
          </a:stretch>
        </p:blipFill>
        <p:spPr bwMode="auto">
          <a:xfrm>
            <a:off x="1828800" y="857250"/>
            <a:ext cx="5476875" cy="6000750"/>
          </a:xfrm>
          <a:prstGeom prst="rect">
            <a:avLst/>
          </a:prstGeom>
          <a:noFill/>
          <a:ln w="9525">
            <a:noFill/>
            <a:miter lim="800000"/>
            <a:headEnd/>
            <a:tailEnd/>
          </a:ln>
        </p:spPr>
      </p:pic>
    </p:spTree>
    <p:extLst>
      <p:ext uri="{BB962C8B-B14F-4D97-AF65-F5344CB8AC3E}">
        <p14:creationId xmlns:p14="http://schemas.microsoft.com/office/powerpoint/2010/main" val="81523054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4"/>
          <p:cNvSpPr>
            <a:spLocks noGrp="1"/>
          </p:cNvSpPr>
          <p:nvPr>
            <p:ph type="sldNum" sz="quarter" idx="12"/>
          </p:nvPr>
        </p:nvSpPr>
        <p:spPr>
          <a:noFill/>
        </p:spPr>
        <p:txBody>
          <a:bodyPr/>
          <a:lstStyle/>
          <a:p>
            <a:fld id="{0F0E7665-5711-4BB4-B735-B324E3F4E5F9}" type="slidenum">
              <a:rPr lang="en-US" smtClean="0"/>
              <a:pPr/>
              <a:t>101</a:t>
            </a:fld>
            <a:endParaRPr lang="en-US" smtClean="0"/>
          </a:p>
        </p:txBody>
      </p:sp>
      <p:sp>
        <p:nvSpPr>
          <p:cNvPr id="87043" name="Rectangle 2"/>
          <p:cNvSpPr>
            <a:spLocks noGrp="1" noChangeArrowheads="1"/>
          </p:cNvSpPr>
          <p:nvPr>
            <p:ph type="title"/>
          </p:nvPr>
        </p:nvSpPr>
        <p:spPr>
          <a:xfrm>
            <a:off x="457200" y="152400"/>
            <a:ext cx="8229600" cy="1143000"/>
          </a:xfrm>
        </p:spPr>
        <p:txBody>
          <a:bodyPr/>
          <a:lstStyle/>
          <a:p>
            <a:pPr eaLnBrk="1" hangingPunct="1"/>
            <a:r>
              <a:rPr lang="en-US" smtClean="0"/>
              <a:t>Characteristics of 13 cases</a:t>
            </a:r>
          </a:p>
        </p:txBody>
      </p:sp>
      <p:graphicFrame>
        <p:nvGraphicFramePr>
          <p:cNvPr id="1429507" name="Group 3"/>
          <p:cNvGraphicFramePr>
            <a:graphicFrameLocks noGrp="1"/>
          </p:cNvGraphicFramePr>
          <p:nvPr/>
        </p:nvGraphicFramePr>
        <p:xfrm>
          <a:off x="0" y="1068388"/>
          <a:ext cx="9145588" cy="4644390"/>
        </p:xfrm>
        <a:graphic>
          <a:graphicData uri="http://schemas.openxmlformats.org/drawingml/2006/table">
            <a:tbl>
              <a:tblPr/>
              <a:tblGrid>
                <a:gridCol w="1468438"/>
                <a:gridCol w="809625"/>
                <a:gridCol w="877887"/>
                <a:gridCol w="877888"/>
                <a:gridCol w="676275"/>
                <a:gridCol w="538162"/>
                <a:gridCol w="539750"/>
                <a:gridCol w="681038"/>
                <a:gridCol w="742950"/>
                <a:gridCol w="879475"/>
                <a:gridCol w="1054100"/>
              </a:tblGrid>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cs typeface="Times New Roman" pitchFamily="18" charset="0"/>
                        </a:rPr>
                        <a:t>Site Name</a:t>
                      </a:r>
                      <a:endParaRPr kumimoji="0" lang="en-US" sz="18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cs typeface="Times New Roman" pitchFamily="18" charset="0"/>
                        </a:rPr>
                        <a:t>Spatial extent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cs typeface="Times New Roman" pitchFamily="18" charset="0"/>
                        </a:rPr>
                        <a:t>(sq. km.)</a:t>
                      </a:r>
                      <a:endParaRPr kumimoji="0" lang="en-US" sz="18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cs typeface="Times New Roman" pitchFamily="18" charset="0"/>
                        </a:rPr>
                        <a:t>Spatial resolution (m)</a:t>
                      </a:r>
                      <a:endParaRPr kumimoji="0" lang="en-US" sz="18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cs typeface="Times New Roman" pitchFamily="18" charset="0"/>
                        </a:rPr>
                        <a:t># of pixels</a:t>
                      </a:r>
                      <a:endParaRPr kumimoji="0" lang="en-US" sz="18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cs typeface="Times New Roman" pitchFamily="18" charset="0"/>
                        </a:rPr>
                        <a:t># of classes</a:t>
                      </a:r>
                      <a:endParaRPr kumimoji="0" lang="en-US" sz="18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cs typeface="Times New Roman" pitchFamily="18" charset="0"/>
                        </a:rPr>
                        <a:t>Year1</a:t>
                      </a:r>
                      <a:endParaRPr kumimoji="0" lang="en-US" sz="18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cs typeface="Times New Roman" pitchFamily="18" charset="0"/>
                        </a:rPr>
                        <a:t>Year2</a:t>
                      </a:r>
                      <a:endParaRPr kumimoji="0" lang="en-US" sz="18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cs typeface="Times New Roman" pitchFamily="18" charset="0"/>
                        </a:rPr>
                        <a:t>Year Interval</a:t>
                      </a:r>
                      <a:endParaRPr kumimoji="0" lang="en-US" sz="18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cs typeface="Times New Roman" pitchFamily="18" charset="0"/>
                        </a:rPr>
                        <a:t>Uses year 2 quantity</a:t>
                      </a:r>
                      <a:endParaRPr kumimoji="0" lang="en-US" sz="18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cs typeface="Times New Roman" pitchFamily="18" charset="0"/>
                        </a:rPr>
                        <a:t>Null resolution (km)</a:t>
                      </a:r>
                      <a:endParaRPr kumimoji="0" lang="en-US" sz="18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cs typeface="Times New Roman" pitchFamily="18" charset="0"/>
                        </a:rPr>
                        <a:t>Model</a:t>
                      </a:r>
                      <a:endParaRPr kumimoji="0" lang="en-US" sz="18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Worcester, U.S.A.</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586</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30</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651591</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1971</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1999</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28</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No</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Geomod</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sz="1100" b="0" i="0" u="none" strike="noStrike" cap="none" normalizeH="0" baseline="0" smtClean="0">
                          <a:ln>
                            <a:noFill/>
                          </a:ln>
                          <a:solidFill>
                            <a:schemeClr val="tx1"/>
                          </a:solidFill>
                          <a:effectLst/>
                          <a:latin typeface="Times New Roman" pitchFamily="18" charset="0"/>
                          <a:cs typeface="Times New Roman" pitchFamily="18" charset="0"/>
                        </a:rPr>
                        <a:t>Santa Barbara, U.S.A.</a:t>
                      </a:r>
                      <a:endParaRPr kumimoji="0" lang="sv-S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123</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50</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49210</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7</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1986</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1998</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12</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No</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SLEUTH</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Holland(8)</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37280</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500</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149119</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8</a:t>
                      </a:r>
                      <a:r>
                        <a:rPr kumimoji="0" lang="en-US" sz="1100" b="0" i="0" u="none" strike="noStrike" cap="none" normalizeH="0" baseline="30000" smtClean="0">
                          <a:ln>
                            <a:noFill/>
                          </a:ln>
                          <a:solidFill>
                            <a:schemeClr val="tx1"/>
                          </a:solidFill>
                          <a:effectLst/>
                          <a:latin typeface="Times New Roman" pitchFamily="18" charset="0"/>
                          <a:cs typeface="Times New Roman" pitchFamily="18" charset="0"/>
                          <a:hlinkClick r:id="" action="ppaction://noaction"/>
                        </a:rPr>
                        <a:t>[1]</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1996</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2000</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No</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Worse</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Land Use Scanner</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Holland(15)</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37280</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500</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149119</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15</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1996</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2000</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No</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16</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Environment Explorer</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Perinet, Madagascar</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715</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30</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794955</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2</a:t>
                      </a:r>
                      <a:r>
                        <a:rPr kumimoji="0" lang="en-US" sz="1100" b="0" i="0" u="none" strike="noStrike" cap="none" normalizeH="0" baseline="30000" smtClean="0">
                          <a:ln>
                            <a:noFill/>
                          </a:ln>
                          <a:solidFill>
                            <a:schemeClr val="tx1"/>
                          </a:solidFill>
                          <a:effectLst/>
                          <a:latin typeface="Times New Roman" pitchFamily="18" charset="0"/>
                          <a:cs typeface="Times New Roman" pitchFamily="18" charset="0"/>
                          <a:hlinkClick r:id="" action="ppaction://noaction"/>
                        </a:rPr>
                        <a:t>[2]</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1957</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2000</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43</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No</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Better</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Logistic Regression</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Cho Don, Vietnam</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892</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32</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892136</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6</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1990</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2001</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11</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No</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Better</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SAMBA</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Detroit, U.S.A.</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9175</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26</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13209072</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2</a:t>
                      </a:r>
                      <a:r>
                        <a:rPr kumimoji="0" lang="en-US" sz="1100" b="0" i="0" u="none" strike="noStrike" cap="none" normalizeH="0" baseline="30000" smtClean="0">
                          <a:ln>
                            <a:noFill/>
                          </a:ln>
                          <a:solidFill>
                            <a:schemeClr val="tx1"/>
                          </a:solidFill>
                          <a:effectLst/>
                          <a:latin typeface="Times New Roman" pitchFamily="18" charset="0"/>
                          <a:cs typeface="Times New Roman" pitchFamily="18" charset="0"/>
                        </a:rPr>
                        <a:t>†</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1978</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1998</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20</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Yes</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27</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LTM</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Twin Cities, U.S.A.</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6347</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30</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7052459</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2</a:t>
                      </a:r>
                      <a:r>
                        <a:rPr kumimoji="0" lang="en-US" sz="1100" b="0" i="0" u="none" strike="noStrike" cap="none" normalizeH="0" baseline="30000" smtClean="0">
                          <a:ln>
                            <a:noFill/>
                          </a:ln>
                          <a:solidFill>
                            <a:schemeClr val="tx1"/>
                          </a:solidFill>
                          <a:effectLst/>
                          <a:latin typeface="Times New Roman" pitchFamily="18" charset="0"/>
                          <a:cs typeface="Times New Roman" pitchFamily="18" charset="0"/>
                        </a:rPr>
                        <a:t>†</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1991</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1998</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7</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Yes</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LTM</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Maroua, Cameroon</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3572</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250</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57144</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6</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1987</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1999</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12</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Yes</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Better</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CLUE-S</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Kuala Lumpur, Malaysia</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3810</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150</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169333</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6</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1990</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1999</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9</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Yes</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Better</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CLUE-S</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Haidian, China</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431</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100</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43077</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8</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1991</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2001</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9</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Yes</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Better</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CLUE-S</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Honduras</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96975</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15000</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431</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6</a:t>
                      </a:r>
                      <a:r>
                        <a:rPr kumimoji="0" lang="en-US" sz="1100" b="0" i="0" u="none" strike="noStrike" cap="none" normalizeH="0" baseline="30000" smtClean="0">
                          <a:ln>
                            <a:noFill/>
                          </a:ln>
                          <a:solidFill>
                            <a:schemeClr val="tx1"/>
                          </a:solidFill>
                          <a:effectLst/>
                          <a:latin typeface="Times New Roman" pitchFamily="18" charset="0"/>
                          <a:cs typeface="Times New Roman" pitchFamily="18" charset="0"/>
                          <a:hlinkClick r:id="" action="ppaction://noaction"/>
                        </a:rPr>
                        <a:t>[3]</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1974</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1993</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19</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Yes</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Better</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CLUE</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Costa Rica</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48600</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15000</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216</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6</a:t>
                      </a:r>
                      <a:r>
                        <a:rPr kumimoji="0" lang="en-US" sz="1100" b="0" i="0" u="none" strike="noStrike" cap="none" normalizeH="0" baseline="30000" smtClean="0">
                          <a:ln>
                            <a:noFill/>
                          </a:ln>
                          <a:solidFill>
                            <a:schemeClr val="tx1"/>
                          </a:solidFill>
                          <a:effectLst/>
                          <a:latin typeface="Times New Roman" pitchFamily="18" charset="0"/>
                          <a:cs typeface="Times New Roman" pitchFamily="18" charset="0"/>
                        </a:rPr>
                        <a:t>‡</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1973</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1984</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11</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Yes</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Better</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CLUE</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7226" name="Rectangle 185"/>
          <p:cNvSpPr>
            <a:spLocks noChangeArrowheads="1"/>
          </p:cNvSpPr>
          <p:nvPr/>
        </p:nvSpPr>
        <p:spPr bwMode="auto">
          <a:xfrm>
            <a:off x="0" y="5230813"/>
            <a:ext cx="184150" cy="488950"/>
          </a:xfrm>
          <a:prstGeom prst="rect">
            <a:avLst/>
          </a:prstGeom>
          <a:noFill/>
          <a:ln w="9525">
            <a:noFill/>
            <a:miter lim="800000"/>
            <a:headEnd/>
            <a:tailEnd/>
          </a:ln>
        </p:spPr>
        <p:txBody>
          <a:bodyPr wrap="none" anchor="ctr">
            <a:spAutoFit/>
          </a:bodyPr>
          <a:lstStyle/>
          <a:p>
            <a:r>
              <a:rPr lang="en-US" sz="800"/>
              <a:t/>
            </a:r>
            <a:br>
              <a:rPr lang="en-US" sz="800"/>
            </a:br>
            <a:endParaRPr lang="en-US"/>
          </a:p>
        </p:txBody>
      </p:sp>
      <p:sp>
        <p:nvSpPr>
          <p:cNvPr id="87227" name="Rectangle 186"/>
          <p:cNvSpPr>
            <a:spLocks noChangeArrowheads="1"/>
          </p:cNvSpPr>
          <p:nvPr/>
        </p:nvSpPr>
        <p:spPr bwMode="auto">
          <a:xfrm>
            <a:off x="0" y="5719763"/>
            <a:ext cx="3017838" cy="6350"/>
          </a:xfrm>
          <a:prstGeom prst="rect">
            <a:avLst/>
          </a:prstGeom>
          <a:solidFill>
            <a:srgbClr val="000000"/>
          </a:solidFill>
          <a:ln w="9525">
            <a:solidFill>
              <a:schemeClr val="tx1"/>
            </a:solidFill>
            <a:miter lim="800000"/>
            <a:headEnd/>
            <a:tailEnd/>
          </a:ln>
        </p:spPr>
        <p:txBody>
          <a:bodyPr wrap="none" anchor="ctr">
            <a:spAutoFit/>
          </a:bodyPr>
          <a:lstStyle/>
          <a:p>
            <a:endParaRPr lang="en-US"/>
          </a:p>
        </p:txBody>
      </p:sp>
      <p:sp>
        <p:nvSpPr>
          <p:cNvPr id="87228" name="Rectangle 187"/>
          <p:cNvSpPr>
            <a:spLocks noChangeArrowheads="1"/>
          </p:cNvSpPr>
          <p:nvPr/>
        </p:nvSpPr>
        <p:spPr bwMode="auto">
          <a:xfrm>
            <a:off x="0" y="5726113"/>
            <a:ext cx="7762875" cy="549275"/>
          </a:xfrm>
          <a:prstGeom prst="rect">
            <a:avLst/>
          </a:prstGeom>
          <a:noFill/>
          <a:ln w="9525">
            <a:noFill/>
            <a:miter lim="800000"/>
            <a:headEnd/>
            <a:tailEnd/>
          </a:ln>
        </p:spPr>
        <p:txBody>
          <a:bodyPr wrap="none" anchor="ctr">
            <a:spAutoFit/>
          </a:bodyPr>
          <a:lstStyle/>
          <a:p>
            <a:r>
              <a:rPr lang="en-US" sz="1000" baseline="30000">
                <a:cs typeface="Times New Roman" pitchFamily="18" charset="0"/>
                <a:hlinkClick r:id="" action="ppaction://noaction"/>
              </a:rPr>
              <a:t>[1]</a:t>
            </a:r>
            <a:r>
              <a:rPr lang="en-US" sz="1000">
                <a:cs typeface="Times New Roman" pitchFamily="18" charset="0"/>
              </a:rPr>
              <a:t> The original pixels contain partial membership to 36 categories, which are then reassigned the dominant category after the prediction.</a:t>
            </a:r>
            <a:endParaRPr lang="en-US" sz="800"/>
          </a:p>
          <a:p>
            <a:pPr eaLnBrk="0" hangingPunct="0"/>
            <a:r>
              <a:rPr lang="en-US" sz="1000" baseline="30000">
                <a:cs typeface="Times New Roman" pitchFamily="18" charset="0"/>
                <a:hlinkClick r:id="" action="ppaction://noaction"/>
              </a:rPr>
              <a:t>[2]</a:t>
            </a:r>
            <a:r>
              <a:rPr lang="en-US" sz="1000">
                <a:cs typeface="Times New Roman" pitchFamily="18" charset="0"/>
              </a:rPr>
              <a:t> The reference maps and the model are designed to show exclusively a one-way transition.</a:t>
            </a:r>
            <a:endParaRPr lang="en-US" sz="800"/>
          </a:p>
          <a:p>
            <a:pPr eaLnBrk="0" hangingPunct="0"/>
            <a:r>
              <a:rPr lang="en-US" sz="1000" baseline="30000">
                <a:cs typeface="Times New Roman" pitchFamily="18" charset="0"/>
                <a:hlinkClick r:id="" action="ppaction://noaction"/>
              </a:rPr>
              <a:t>[3]</a:t>
            </a:r>
            <a:r>
              <a:rPr lang="en-US" sz="1000">
                <a:cs typeface="Times New Roman" pitchFamily="18" charset="0"/>
              </a:rPr>
              <a:t> The pixels contain simultaneous partial membership to multiple categories.</a:t>
            </a:r>
            <a:endParaRPr lang="en-US"/>
          </a:p>
        </p:txBody>
      </p:sp>
    </p:spTree>
    <p:extLst>
      <p:ext uri="{BB962C8B-B14F-4D97-AF65-F5344CB8AC3E}">
        <p14:creationId xmlns:p14="http://schemas.microsoft.com/office/powerpoint/2010/main" val="187863600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8"/>
          <p:cNvSpPr>
            <a:spLocks noGrp="1"/>
          </p:cNvSpPr>
          <p:nvPr>
            <p:ph type="sldNum" sz="quarter" idx="12"/>
          </p:nvPr>
        </p:nvSpPr>
        <p:spPr>
          <a:noFill/>
        </p:spPr>
        <p:txBody>
          <a:bodyPr/>
          <a:lstStyle/>
          <a:p>
            <a:fld id="{1D4BF505-26AA-47DC-9804-BEC2334C50C1}" type="slidenum">
              <a:rPr lang="en-US" smtClean="0"/>
              <a:pPr/>
              <a:t>102</a:t>
            </a:fld>
            <a:endParaRPr lang="en-US" smtClean="0"/>
          </a:p>
        </p:txBody>
      </p:sp>
      <p:sp>
        <p:nvSpPr>
          <p:cNvPr id="88067" name="Rectangle 2"/>
          <p:cNvSpPr>
            <a:spLocks noGrp="1" noChangeArrowheads="1"/>
          </p:cNvSpPr>
          <p:nvPr>
            <p:ph type="title" sz="quarter"/>
          </p:nvPr>
        </p:nvSpPr>
        <p:spPr/>
        <p:txBody>
          <a:bodyPr/>
          <a:lstStyle/>
          <a:p>
            <a:pPr eaLnBrk="1" hangingPunct="1"/>
            <a:r>
              <a:rPr lang="en-US" smtClean="0"/>
              <a:t>Highway in Par</a:t>
            </a:r>
            <a:r>
              <a:rPr lang="en-US" smtClean="0">
                <a:cs typeface="Arial" charset="0"/>
              </a:rPr>
              <a:t>á</a:t>
            </a:r>
            <a:r>
              <a:rPr lang="en-US" smtClean="0"/>
              <a:t>, Brazil</a:t>
            </a:r>
          </a:p>
        </p:txBody>
      </p:sp>
      <p:pic>
        <p:nvPicPr>
          <p:cNvPr id="88068" name="Picture 3" descr="brasil01"/>
          <p:cNvPicPr>
            <a:picLocks noGrp="1" noChangeAspect="1" noChangeArrowheads="1"/>
          </p:cNvPicPr>
          <p:nvPr>
            <p:ph sz="quarter" idx="3"/>
          </p:nvPr>
        </p:nvPicPr>
        <p:blipFill>
          <a:blip r:embed="rId2" cstate="print"/>
          <a:srcRect/>
          <a:stretch>
            <a:fillRect/>
          </a:stretch>
        </p:blipFill>
        <p:spPr>
          <a:xfrm>
            <a:off x="990600" y="1350963"/>
            <a:ext cx="4083050" cy="4379003"/>
          </a:xfrm>
          <a:noFill/>
        </p:spPr>
      </p:pic>
      <p:pic>
        <p:nvPicPr>
          <p:cNvPr id="88069" name="Picture 4"/>
          <p:cNvPicPr>
            <a:picLocks noChangeAspect="1" noChangeArrowheads="1"/>
          </p:cNvPicPr>
          <p:nvPr/>
        </p:nvPicPr>
        <p:blipFill>
          <a:blip r:embed="rId3" cstate="print"/>
          <a:srcRect/>
          <a:stretch>
            <a:fillRect/>
          </a:stretch>
        </p:blipFill>
        <p:spPr bwMode="auto">
          <a:xfrm>
            <a:off x="5334000" y="1500188"/>
            <a:ext cx="3657600" cy="3532187"/>
          </a:xfrm>
          <a:prstGeom prst="rect">
            <a:avLst/>
          </a:prstGeom>
          <a:noFill/>
          <a:ln w="28575">
            <a:solidFill>
              <a:srgbClr val="FF0000"/>
            </a:solidFill>
            <a:miter lim="800000"/>
            <a:headEnd/>
            <a:tailEnd/>
          </a:ln>
        </p:spPr>
      </p:pic>
      <p:sp>
        <p:nvSpPr>
          <p:cNvPr id="88070" name="Line 5"/>
          <p:cNvSpPr>
            <a:spLocks noChangeShapeType="1"/>
          </p:cNvSpPr>
          <p:nvPr/>
        </p:nvSpPr>
        <p:spPr bwMode="auto">
          <a:xfrm>
            <a:off x="3114675" y="2611438"/>
            <a:ext cx="2219325" cy="55562"/>
          </a:xfrm>
          <a:prstGeom prst="line">
            <a:avLst/>
          </a:prstGeom>
          <a:noFill/>
          <a:ln w="57150">
            <a:solidFill>
              <a:srgbClr val="FF0000"/>
            </a:solidFill>
            <a:round/>
            <a:headEnd type="oval" w="med" len="med"/>
            <a:tailEnd type="triangle" w="med" len="med"/>
          </a:ln>
        </p:spPr>
        <p:txBody>
          <a:bodyPr/>
          <a:lstStyle/>
          <a:p>
            <a:endParaRPr lang="en-US"/>
          </a:p>
        </p:txBody>
      </p:sp>
      <p:sp>
        <p:nvSpPr>
          <p:cNvPr id="7" name="TextBox 6"/>
          <p:cNvSpPr txBox="1"/>
          <p:nvPr/>
        </p:nvSpPr>
        <p:spPr>
          <a:xfrm>
            <a:off x="304800" y="5715000"/>
            <a:ext cx="8077200" cy="1200329"/>
          </a:xfrm>
          <a:prstGeom prst="rect">
            <a:avLst/>
          </a:prstGeom>
          <a:noFill/>
        </p:spPr>
        <p:txBody>
          <a:bodyPr wrap="square" rtlCol="0">
            <a:spAutoFit/>
          </a:bodyPr>
          <a:lstStyle/>
          <a:p>
            <a:pPr lvl="0"/>
            <a:r>
              <a:rPr lang="en-US" dirty="0"/>
              <a:t>Pontius Jr, Robert Gilmore, Robert Walker, Robert Yao-</a:t>
            </a:r>
            <a:r>
              <a:rPr lang="en-US" dirty="0" err="1"/>
              <a:t>Kumah</a:t>
            </a:r>
            <a:r>
              <a:rPr lang="en-US" dirty="0"/>
              <a:t>, </a:t>
            </a:r>
            <a:r>
              <a:rPr lang="en-US" dirty="0" err="1"/>
              <a:t>Eugeino</a:t>
            </a:r>
            <a:r>
              <a:rPr lang="en-US" dirty="0"/>
              <a:t> </a:t>
            </a:r>
            <a:r>
              <a:rPr lang="en-US" dirty="0" err="1"/>
              <a:t>Arima</a:t>
            </a:r>
            <a:r>
              <a:rPr lang="en-US" dirty="0"/>
              <a:t>, Stephen Aldrich, Marcellus Caldas and Dante </a:t>
            </a:r>
            <a:r>
              <a:rPr lang="en-US" dirty="0" err="1"/>
              <a:t>Vergara</a:t>
            </a:r>
            <a:r>
              <a:rPr lang="en-US" dirty="0"/>
              <a:t>. 2007. Accuracy assessment for a simulation model of Amazonian deforestation. Annals of the Association of American Geographers 97(4): 677-695.</a:t>
            </a:r>
          </a:p>
        </p:txBody>
      </p:sp>
    </p:spTree>
    <p:extLst>
      <p:ext uri="{BB962C8B-B14F-4D97-AF65-F5344CB8AC3E}">
        <p14:creationId xmlns:p14="http://schemas.microsoft.com/office/powerpoint/2010/main" val="330820958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5"/>
          <p:cNvSpPr>
            <a:spLocks noGrp="1"/>
          </p:cNvSpPr>
          <p:nvPr>
            <p:ph type="sldNum" sz="quarter" idx="12"/>
          </p:nvPr>
        </p:nvSpPr>
        <p:spPr>
          <a:noFill/>
        </p:spPr>
        <p:txBody>
          <a:bodyPr/>
          <a:lstStyle/>
          <a:p>
            <a:fld id="{B3889089-1455-4BB3-AFEC-88C0CC13DEFD}" type="slidenum">
              <a:rPr lang="en-US" smtClean="0"/>
              <a:pPr/>
              <a:t>103</a:t>
            </a:fld>
            <a:endParaRPr lang="en-US" smtClean="0"/>
          </a:p>
        </p:txBody>
      </p:sp>
      <p:pic>
        <p:nvPicPr>
          <p:cNvPr id="89091" name="Picture 2"/>
          <p:cNvPicPr>
            <a:picLocks noChangeAspect="1" noChangeArrowheads="1"/>
          </p:cNvPicPr>
          <p:nvPr/>
        </p:nvPicPr>
        <p:blipFill>
          <a:blip r:embed="rId2" cstate="print"/>
          <a:srcRect l="940"/>
          <a:stretch>
            <a:fillRect/>
          </a:stretch>
        </p:blipFill>
        <p:spPr bwMode="auto">
          <a:xfrm>
            <a:off x="1889125" y="1120775"/>
            <a:ext cx="5502275" cy="5356225"/>
          </a:xfrm>
          <a:prstGeom prst="rect">
            <a:avLst/>
          </a:prstGeom>
          <a:noFill/>
          <a:ln w="9525">
            <a:noFill/>
            <a:miter lim="800000"/>
            <a:headEnd/>
            <a:tailEnd/>
          </a:ln>
        </p:spPr>
      </p:pic>
      <p:sp>
        <p:nvSpPr>
          <p:cNvPr id="89092" name="Rectangle 3"/>
          <p:cNvSpPr>
            <a:spLocks noGrp="1" noChangeArrowheads="1"/>
          </p:cNvSpPr>
          <p:nvPr>
            <p:ph type="title"/>
          </p:nvPr>
        </p:nvSpPr>
        <p:spPr/>
        <p:txBody>
          <a:bodyPr/>
          <a:lstStyle/>
          <a:p>
            <a:pPr eaLnBrk="1" hangingPunct="1"/>
            <a:r>
              <a:rPr lang="en-US" smtClean="0"/>
              <a:t>Regional Strata</a:t>
            </a:r>
          </a:p>
        </p:txBody>
      </p:sp>
    </p:spTree>
    <p:extLst>
      <p:ext uri="{BB962C8B-B14F-4D97-AF65-F5344CB8AC3E}">
        <p14:creationId xmlns:p14="http://schemas.microsoft.com/office/powerpoint/2010/main" val="411843835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5"/>
          <p:cNvSpPr>
            <a:spLocks noGrp="1"/>
          </p:cNvSpPr>
          <p:nvPr>
            <p:ph type="sldNum" sz="quarter" idx="12"/>
          </p:nvPr>
        </p:nvSpPr>
        <p:spPr>
          <a:noFill/>
        </p:spPr>
        <p:txBody>
          <a:bodyPr/>
          <a:lstStyle/>
          <a:p>
            <a:fld id="{8DC1C224-06E8-4685-8C41-D9F697654450}" type="slidenum">
              <a:rPr lang="en-US" smtClean="0"/>
              <a:pPr/>
              <a:t>104</a:t>
            </a:fld>
            <a:endParaRPr lang="en-US" smtClean="0"/>
          </a:p>
        </p:txBody>
      </p:sp>
      <p:pic>
        <p:nvPicPr>
          <p:cNvPr id="90115" name="Picture 2"/>
          <p:cNvPicPr>
            <a:picLocks noChangeAspect="1" noChangeArrowheads="1"/>
          </p:cNvPicPr>
          <p:nvPr/>
        </p:nvPicPr>
        <p:blipFill>
          <a:blip r:embed="rId2" cstate="print"/>
          <a:srcRect l="940"/>
          <a:stretch>
            <a:fillRect/>
          </a:stretch>
        </p:blipFill>
        <p:spPr bwMode="auto">
          <a:xfrm>
            <a:off x="1889125" y="1120775"/>
            <a:ext cx="5502275" cy="5356225"/>
          </a:xfrm>
          <a:prstGeom prst="rect">
            <a:avLst/>
          </a:prstGeom>
          <a:noFill/>
          <a:ln w="9525">
            <a:noFill/>
            <a:miter lim="800000"/>
            <a:headEnd/>
            <a:tailEnd/>
          </a:ln>
        </p:spPr>
      </p:pic>
      <p:sp>
        <p:nvSpPr>
          <p:cNvPr id="90116" name="Rectangle 3"/>
          <p:cNvSpPr>
            <a:spLocks noGrp="1" noChangeArrowheads="1"/>
          </p:cNvSpPr>
          <p:nvPr>
            <p:ph type="title"/>
          </p:nvPr>
        </p:nvSpPr>
        <p:spPr/>
        <p:txBody>
          <a:bodyPr/>
          <a:lstStyle/>
          <a:p>
            <a:pPr eaLnBrk="1" hangingPunct="1"/>
            <a:r>
              <a:rPr lang="en-US" smtClean="0"/>
              <a:t>Household Sub-Strata</a:t>
            </a:r>
          </a:p>
        </p:txBody>
      </p:sp>
    </p:spTree>
    <p:extLst>
      <p:ext uri="{BB962C8B-B14F-4D97-AF65-F5344CB8AC3E}">
        <p14:creationId xmlns:p14="http://schemas.microsoft.com/office/powerpoint/2010/main" val="426134989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5"/>
          <p:cNvSpPr>
            <a:spLocks noGrp="1"/>
          </p:cNvSpPr>
          <p:nvPr>
            <p:ph type="sldNum" sz="quarter" idx="12"/>
          </p:nvPr>
        </p:nvSpPr>
        <p:spPr>
          <a:noFill/>
        </p:spPr>
        <p:txBody>
          <a:bodyPr/>
          <a:lstStyle/>
          <a:p>
            <a:fld id="{2350FF6E-8DC9-426E-B809-974292B452DF}" type="slidenum">
              <a:rPr lang="en-US" smtClean="0"/>
              <a:pPr/>
              <a:t>105</a:t>
            </a:fld>
            <a:endParaRPr lang="en-US" smtClean="0"/>
          </a:p>
        </p:txBody>
      </p:sp>
      <p:pic>
        <p:nvPicPr>
          <p:cNvPr id="91139" name="Picture 2"/>
          <p:cNvPicPr>
            <a:picLocks noChangeAspect="1" noChangeArrowheads="1"/>
          </p:cNvPicPr>
          <p:nvPr/>
        </p:nvPicPr>
        <p:blipFill>
          <a:blip r:embed="rId2" cstate="print"/>
          <a:srcRect/>
          <a:stretch>
            <a:fillRect/>
          </a:stretch>
        </p:blipFill>
        <p:spPr bwMode="auto">
          <a:xfrm>
            <a:off x="1828800" y="1143000"/>
            <a:ext cx="5486400" cy="5300663"/>
          </a:xfrm>
          <a:prstGeom prst="rect">
            <a:avLst/>
          </a:prstGeom>
          <a:noFill/>
          <a:ln w="9525">
            <a:noFill/>
            <a:miter lim="800000"/>
            <a:headEnd/>
            <a:tailEnd/>
          </a:ln>
        </p:spPr>
      </p:pic>
      <p:sp>
        <p:nvSpPr>
          <p:cNvPr id="91140" name="Rectangle 3"/>
          <p:cNvSpPr>
            <a:spLocks noGrp="1" noChangeArrowheads="1"/>
          </p:cNvSpPr>
          <p:nvPr>
            <p:ph type="title"/>
          </p:nvPr>
        </p:nvSpPr>
        <p:spPr>
          <a:xfrm>
            <a:off x="76200" y="274638"/>
            <a:ext cx="8991600" cy="1143000"/>
          </a:xfrm>
        </p:spPr>
        <p:txBody>
          <a:bodyPr/>
          <a:lstStyle/>
          <a:p>
            <a:pPr eaLnBrk="1" hangingPunct="1"/>
            <a:r>
              <a:rPr lang="en-US" sz="3600" smtClean="0"/>
              <a:t>Reference with 26% deforestation in 1999</a:t>
            </a:r>
          </a:p>
        </p:txBody>
      </p:sp>
    </p:spTree>
    <p:extLst>
      <p:ext uri="{BB962C8B-B14F-4D97-AF65-F5344CB8AC3E}">
        <p14:creationId xmlns:p14="http://schemas.microsoft.com/office/powerpoint/2010/main" val="238844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5"/>
          <p:cNvSpPr>
            <a:spLocks noGrp="1"/>
          </p:cNvSpPr>
          <p:nvPr>
            <p:ph type="sldNum" sz="quarter" idx="12"/>
          </p:nvPr>
        </p:nvSpPr>
        <p:spPr>
          <a:noFill/>
        </p:spPr>
        <p:txBody>
          <a:bodyPr/>
          <a:lstStyle/>
          <a:p>
            <a:fld id="{E6F55040-B1E1-46F6-B0EA-1361AD671BDB}" type="slidenum">
              <a:rPr lang="en-US" smtClean="0"/>
              <a:pPr/>
              <a:t>106</a:t>
            </a:fld>
            <a:endParaRPr lang="en-US" smtClean="0"/>
          </a:p>
        </p:txBody>
      </p:sp>
      <p:sp>
        <p:nvSpPr>
          <p:cNvPr id="92163" name="Rectangle 2"/>
          <p:cNvSpPr>
            <a:spLocks noGrp="1" noChangeArrowheads="1"/>
          </p:cNvSpPr>
          <p:nvPr>
            <p:ph type="title"/>
          </p:nvPr>
        </p:nvSpPr>
        <p:spPr/>
        <p:txBody>
          <a:bodyPr/>
          <a:lstStyle/>
          <a:p>
            <a:pPr eaLnBrk="1" hangingPunct="1"/>
            <a:r>
              <a:rPr lang="en-US" sz="4000" smtClean="0"/>
              <a:t>Simulation with 15% deforestation</a:t>
            </a:r>
          </a:p>
        </p:txBody>
      </p:sp>
      <p:pic>
        <p:nvPicPr>
          <p:cNvPr id="92164" name="Picture 3"/>
          <p:cNvPicPr>
            <a:picLocks noChangeAspect="1" noChangeArrowheads="1"/>
          </p:cNvPicPr>
          <p:nvPr/>
        </p:nvPicPr>
        <p:blipFill>
          <a:blip r:embed="rId2" cstate="print"/>
          <a:srcRect/>
          <a:stretch>
            <a:fillRect/>
          </a:stretch>
        </p:blipFill>
        <p:spPr bwMode="auto">
          <a:xfrm>
            <a:off x="1828800" y="1143000"/>
            <a:ext cx="5486400" cy="5300663"/>
          </a:xfrm>
          <a:prstGeom prst="rect">
            <a:avLst/>
          </a:prstGeom>
          <a:noFill/>
          <a:ln w="9525">
            <a:noFill/>
            <a:miter lim="800000"/>
            <a:headEnd/>
            <a:tailEnd/>
          </a:ln>
        </p:spPr>
      </p:pic>
      <p:sp>
        <p:nvSpPr>
          <p:cNvPr id="92165" name="Text Box 4"/>
          <p:cNvSpPr txBox="1">
            <a:spLocks noChangeArrowheads="1"/>
          </p:cNvSpPr>
          <p:nvPr/>
        </p:nvSpPr>
        <p:spPr bwMode="auto">
          <a:xfrm>
            <a:off x="152400" y="1524000"/>
            <a:ext cx="3048000" cy="1192213"/>
          </a:xfrm>
          <a:prstGeom prst="rect">
            <a:avLst/>
          </a:prstGeom>
          <a:noFill/>
          <a:ln w="9525">
            <a:noFill/>
            <a:miter lim="800000"/>
            <a:headEnd/>
            <a:tailEnd/>
          </a:ln>
        </p:spPr>
        <p:txBody>
          <a:bodyPr>
            <a:spAutoFit/>
          </a:bodyPr>
          <a:lstStyle/>
          <a:p>
            <a:pPr>
              <a:spcBef>
                <a:spcPct val="50000"/>
              </a:spcBef>
            </a:pPr>
            <a:r>
              <a:rPr lang="en-US"/>
              <a:t>target intercept = 40</a:t>
            </a:r>
          </a:p>
          <a:p>
            <a:pPr>
              <a:spcBef>
                <a:spcPct val="50000"/>
              </a:spcBef>
            </a:pPr>
            <a:r>
              <a:rPr lang="en-US"/>
              <a:t>frontier speed = 0.8</a:t>
            </a:r>
          </a:p>
          <a:p>
            <a:pPr>
              <a:spcBef>
                <a:spcPct val="50000"/>
              </a:spcBef>
            </a:pPr>
            <a:r>
              <a:rPr lang="en-US"/>
              <a:t>maximum duration = 6</a:t>
            </a:r>
          </a:p>
        </p:txBody>
      </p:sp>
    </p:spTree>
    <p:extLst>
      <p:ext uri="{BB962C8B-B14F-4D97-AF65-F5344CB8AC3E}">
        <p14:creationId xmlns:p14="http://schemas.microsoft.com/office/powerpoint/2010/main" val="195482803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5"/>
          <p:cNvSpPr>
            <a:spLocks noGrp="1"/>
          </p:cNvSpPr>
          <p:nvPr>
            <p:ph type="sldNum" sz="quarter" idx="12"/>
          </p:nvPr>
        </p:nvSpPr>
        <p:spPr>
          <a:noFill/>
        </p:spPr>
        <p:txBody>
          <a:bodyPr/>
          <a:lstStyle/>
          <a:p>
            <a:fld id="{74826E92-382F-4579-99E9-425D58F56B7B}" type="slidenum">
              <a:rPr lang="en-US" smtClean="0"/>
              <a:pPr/>
              <a:t>107</a:t>
            </a:fld>
            <a:endParaRPr lang="en-US" smtClean="0"/>
          </a:p>
        </p:txBody>
      </p:sp>
      <p:sp>
        <p:nvSpPr>
          <p:cNvPr id="93187" name="Rectangle 2"/>
          <p:cNvSpPr>
            <a:spLocks noGrp="1" noChangeArrowheads="1"/>
          </p:cNvSpPr>
          <p:nvPr>
            <p:ph type="title"/>
          </p:nvPr>
        </p:nvSpPr>
        <p:spPr/>
        <p:txBody>
          <a:bodyPr/>
          <a:lstStyle/>
          <a:p>
            <a:pPr eaLnBrk="1" hangingPunct="1"/>
            <a:r>
              <a:rPr lang="en-US" sz="4000" smtClean="0"/>
              <a:t>Simulation with 24% deforestation</a:t>
            </a:r>
          </a:p>
        </p:txBody>
      </p:sp>
      <p:pic>
        <p:nvPicPr>
          <p:cNvPr id="93188" name="Picture 3"/>
          <p:cNvPicPr>
            <a:picLocks noChangeAspect="1" noChangeArrowheads="1"/>
          </p:cNvPicPr>
          <p:nvPr/>
        </p:nvPicPr>
        <p:blipFill>
          <a:blip r:embed="rId2" cstate="print"/>
          <a:srcRect/>
          <a:stretch>
            <a:fillRect/>
          </a:stretch>
        </p:blipFill>
        <p:spPr bwMode="auto">
          <a:xfrm>
            <a:off x="1828800" y="1143000"/>
            <a:ext cx="5486400" cy="5300663"/>
          </a:xfrm>
          <a:prstGeom prst="rect">
            <a:avLst/>
          </a:prstGeom>
          <a:noFill/>
          <a:ln w="9525">
            <a:noFill/>
            <a:miter lim="800000"/>
            <a:headEnd/>
            <a:tailEnd/>
          </a:ln>
        </p:spPr>
      </p:pic>
      <p:sp>
        <p:nvSpPr>
          <p:cNvPr id="93189" name="Text Box 4"/>
          <p:cNvSpPr txBox="1">
            <a:spLocks noChangeArrowheads="1"/>
          </p:cNvSpPr>
          <p:nvPr/>
        </p:nvSpPr>
        <p:spPr bwMode="auto">
          <a:xfrm>
            <a:off x="152400" y="1524000"/>
            <a:ext cx="3048000" cy="1192213"/>
          </a:xfrm>
          <a:prstGeom prst="rect">
            <a:avLst/>
          </a:prstGeom>
          <a:noFill/>
          <a:ln w="9525">
            <a:noFill/>
            <a:miter lim="800000"/>
            <a:headEnd/>
            <a:tailEnd/>
          </a:ln>
        </p:spPr>
        <p:txBody>
          <a:bodyPr>
            <a:spAutoFit/>
          </a:bodyPr>
          <a:lstStyle/>
          <a:p>
            <a:pPr>
              <a:spcBef>
                <a:spcPct val="50000"/>
              </a:spcBef>
            </a:pPr>
            <a:r>
              <a:rPr lang="en-US"/>
              <a:t>target intercept = 60</a:t>
            </a:r>
          </a:p>
          <a:p>
            <a:pPr>
              <a:spcBef>
                <a:spcPct val="50000"/>
              </a:spcBef>
            </a:pPr>
            <a:r>
              <a:rPr lang="en-US"/>
              <a:t>frontier speed = 0.8</a:t>
            </a:r>
          </a:p>
          <a:p>
            <a:pPr>
              <a:spcBef>
                <a:spcPct val="50000"/>
              </a:spcBef>
            </a:pPr>
            <a:r>
              <a:rPr lang="en-US"/>
              <a:t>maximum duration = 3</a:t>
            </a:r>
          </a:p>
        </p:txBody>
      </p:sp>
    </p:spTree>
    <p:extLst>
      <p:ext uri="{BB962C8B-B14F-4D97-AF65-F5344CB8AC3E}">
        <p14:creationId xmlns:p14="http://schemas.microsoft.com/office/powerpoint/2010/main" val="331554931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5"/>
          <p:cNvSpPr>
            <a:spLocks noGrp="1"/>
          </p:cNvSpPr>
          <p:nvPr>
            <p:ph type="sldNum" sz="quarter" idx="12"/>
          </p:nvPr>
        </p:nvSpPr>
        <p:spPr>
          <a:noFill/>
        </p:spPr>
        <p:txBody>
          <a:bodyPr/>
          <a:lstStyle/>
          <a:p>
            <a:fld id="{CF57C9E0-8956-4C64-A7A0-7395B6D5EAD9}" type="slidenum">
              <a:rPr lang="en-US" smtClean="0"/>
              <a:pPr/>
              <a:t>108</a:t>
            </a:fld>
            <a:endParaRPr lang="en-US" smtClean="0"/>
          </a:p>
        </p:txBody>
      </p:sp>
      <p:sp>
        <p:nvSpPr>
          <p:cNvPr id="94211" name="Rectangle 2"/>
          <p:cNvSpPr>
            <a:spLocks noGrp="1" noChangeArrowheads="1"/>
          </p:cNvSpPr>
          <p:nvPr>
            <p:ph type="title"/>
          </p:nvPr>
        </p:nvSpPr>
        <p:spPr/>
        <p:txBody>
          <a:bodyPr/>
          <a:lstStyle/>
          <a:p>
            <a:pPr eaLnBrk="1" hangingPunct="1"/>
            <a:r>
              <a:rPr lang="en-US" sz="4000" smtClean="0"/>
              <a:t>Simulation with 49% deforestation</a:t>
            </a:r>
          </a:p>
        </p:txBody>
      </p:sp>
      <p:pic>
        <p:nvPicPr>
          <p:cNvPr id="94212" name="Picture 3"/>
          <p:cNvPicPr>
            <a:picLocks noChangeAspect="1" noChangeArrowheads="1"/>
          </p:cNvPicPr>
          <p:nvPr/>
        </p:nvPicPr>
        <p:blipFill>
          <a:blip r:embed="rId2" cstate="print"/>
          <a:srcRect/>
          <a:stretch>
            <a:fillRect/>
          </a:stretch>
        </p:blipFill>
        <p:spPr bwMode="auto">
          <a:xfrm>
            <a:off x="1828800" y="1143000"/>
            <a:ext cx="5486400" cy="5300663"/>
          </a:xfrm>
          <a:prstGeom prst="rect">
            <a:avLst/>
          </a:prstGeom>
          <a:noFill/>
          <a:ln w="9525">
            <a:noFill/>
            <a:miter lim="800000"/>
            <a:headEnd/>
            <a:tailEnd/>
          </a:ln>
        </p:spPr>
      </p:pic>
      <p:sp>
        <p:nvSpPr>
          <p:cNvPr id="94213" name="Text Box 4"/>
          <p:cNvSpPr txBox="1">
            <a:spLocks noChangeArrowheads="1"/>
          </p:cNvSpPr>
          <p:nvPr/>
        </p:nvSpPr>
        <p:spPr bwMode="auto">
          <a:xfrm>
            <a:off x="152400" y="1524000"/>
            <a:ext cx="3048000" cy="1192213"/>
          </a:xfrm>
          <a:prstGeom prst="rect">
            <a:avLst/>
          </a:prstGeom>
          <a:noFill/>
          <a:ln w="9525">
            <a:noFill/>
            <a:miter lim="800000"/>
            <a:headEnd/>
            <a:tailEnd/>
          </a:ln>
        </p:spPr>
        <p:txBody>
          <a:bodyPr>
            <a:spAutoFit/>
          </a:bodyPr>
          <a:lstStyle/>
          <a:p>
            <a:pPr>
              <a:spcBef>
                <a:spcPct val="50000"/>
              </a:spcBef>
            </a:pPr>
            <a:r>
              <a:rPr lang="en-US"/>
              <a:t>target intercept = 80</a:t>
            </a:r>
          </a:p>
          <a:p>
            <a:pPr>
              <a:spcBef>
                <a:spcPct val="50000"/>
              </a:spcBef>
            </a:pPr>
            <a:r>
              <a:rPr lang="en-US"/>
              <a:t>frontier speed = 1.6</a:t>
            </a:r>
          </a:p>
          <a:p>
            <a:pPr>
              <a:spcBef>
                <a:spcPct val="50000"/>
              </a:spcBef>
            </a:pPr>
            <a:r>
              <a:rPr lang="en-US"/>
              <a:t>maximum duration = 3</a:t>
            </a:r>
          </a:p>
        </p:txBody>
      </p:sp>
    </p:spTree>
    <p:extLst>
      <p:ext uri="{BB962C8B-B14F-4D97-AF65-F5344CB8AC3E}">
        <p14:creationId xmlns:p14="http://schemas.microsoft.com/office/powerpoint/2010/main" val="204431110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5"/>
          <p:cNvSpPr>
            <a:spLocks noGrp="1"/>
          </p:cNvSpPr>
          <p:nvPr>
            <p:ph type="sldNum" sz="quarter" idx="12"/>
          </p:nvPr>
        </p:nvSpPr>
        <p:spPr>
          <a:noFill/>
        </p:spPr>
        <p:txBody>
          <a:bodyPr/>
          <a:lstStyle/>
          <a:p>
            <a:fld id="{204C3EEF-77B1-489C-86F6-5B69FF9E3264}" type="slidenum">
              <a:rPr lang="en-US" smtClean="0"/>
              <a:pPr/>
              <a:t>109</a:t>
            </a:fld>
            <a:endParaRPr lang="en-US" smtClean="0"/>
          </a:p>
        </p:txBody>
      </p:sp>
      <p:sp>
        <p:nvSpPr>
          <p:cNvPr id="95235" name="Rectangle 2"/>
          <p:cNvSpPr>
            <a:spLocks noGrp="1" noChangeArrowheads="1"/>
          </p:cNvSpPr>
          <p:nvPr>
            <p:ph type="title"/>
          </p:nvPr>
        </p:nvSpPr>
        <p:spPr/>
        <p:txBody>
          <a:bodyPr/>
          <a:lstStyle/>
          <a:p>
            <a:pPr eaLnBrk="1" hangingPunct="1"/>
            <a:r>
              <a:rPr lang="en-US" sz="4000" smtClean="0"/>
              <a:t>Prediction with 15% deforestation</a:t>
            </a:r>
          </a:p>
        </p:txBody>
      </p:sp>
      <p:pic>
        <p:nvPicPr>
          <p:cNvPr id="95236" name="Picture 3"/>
          <p:cNvPicPr>
            <a:picLocks noChangeAspect="1" noChangeArrowheads="1"/>
          </p:cNvPicPr>
          <p:nvPr/>
        </p:nvPicPr>
        <p:blipFill>
          <a:blip r:embed="rId2" cstate="print"/>
          <a:srcRect/>
          <a:stretch>
            <a:fillRect/>
          </a:stretch>
        </p:blipFill>
        <p:spPr bwMode="auto">
          <a:xfrm>
            <a:off x="2189163" y="1219200"/>
            <a:ext cx="4668837" cy="5513388"/>
          </a:xfrm>
          <a:prstGeom prst="rect">
            <a:avLst/>
          </a:prstGeom>
          <a:noFill/>
          <a:ln w="9525">
            <a:noFill/>
            <a:miter lim="800000"/>
            <a:headEnd/>
            <a:tailEnd/>
          </a:ln>
        </p:spPr>
      </p:pic>
      <p:sp>
        <p:nvSpPr>
          <p:cNvPr id="95237" name="Text Box 4"/>
          <p:cNvSpPr txBox="1">
            <a:spLocks noChangeArrowheads="1"/>
          </p:cNvSpPr>
          <p:nvPr/>
        </p:nvSpPr>
        <p:spPr bwMode="auto">
          <a:xfrm>
            <a:off x="152400" y="1524000"/>
            <a:ext cx="3048000" cy="1192213"/>
          </a:xfrm>
          <a:prstGeom prst="rect">
            <a:avLst/>
          </a:prstGeom>
          <a:noFill/>
          <a:ln w="9525">
            <a:noFill/>
            <a:miter lim="800000"/>
            <a:headEnd/>
            <a:tailEnd/>
          </a:ln>
        </p:spPr>
        <p:txBody>
          <a:bodyPr>
            <a:spAutoFit/>
          </a:bodyPr>
          <a:lstStyle/>
          <a:p>
            <a:pPr>
              <a:spcBef>
                <a:spcPct val="50000"/>
              </a:spcBef>
            </a:pPr>
            <a:r>
              <a:rPr lang="en-US"/>
              <a:t>target intercept = 40</a:t>
            </a:r>
          </a:p>
          <a:p>
            <a:pPr>
              <a:spcBef>
                <a:spcPct val="50000"/>
              </a:spcBef>
            </a:pPr>
            <a:r>
              <a:rPr lang="en-US"/>
              <a:t>frontier speed = 0.8</a:t>
            </a:r>
          </a:p>
          <a:p>
            <a:pPr>
              <a:spcBef>
                <a:spcPct val="50000"/>
              </a:spcBef>
            </a:pPr>
            <a:r>
              <a:rPr lang="en-US"/>
              <a:t>maximum duration = 6</a:t>
            </a:r>
          </a:p>
        </p:txBody>
      </p:sp>
      <p:sp>
        <p:nvSpPr>
          <p:cNvPr id="95238" name="Rectangle 5"/>
          <p:cNvSpPr>
            <a:spLocks noChangeArrowheads="1"/>
          </p:cNvSpPr>
          <p:nvPr/>
        </p:nvSpPr>
        <p:spPr bwMode="auto">
          <a:xfrm>
            <a:off x="5715000" y="6553200"/>
            <a:ext cx="381000" cy="152400"/>
          </a:xfrm>
          <a:prstGeom prst="rect">
            <a:avLst/>
          </a:prstGeom>
          <a:solidFill>
            <a:schemeClr val="bg1"/>
          </a:solidFill>
          <a:ln w="9525">
            <a:noFill/>
            <a:miter lim="800000"/>
            <a:headEnd/>
            <a:tailEnd/>
          </a:ln>
        </p:spPr>
        <p:txBody>
          <a:bodyPr wrap="none" anchor="ctr"/>
          <a:lstStyle/>
          <a:p>
            <a:endParaRPr lang="en-US"/>
          </a:p>
        </p:txBody>
      </p:sp>
    </p:spTree>
    <p:extLst>
      <p:ext uri="{BB962C8B-B14F-4D97-AF65-F5344CB8AC3E}">
        <p14:creationId xmlns:p14="http://schemas.microsoft.com/office/powerpoint/2010/main" val="7810063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Maps </a:t>
            </a:r>
            <a:r>
              <a:rPr lang="en-US" sz="2000" dirty="0"/>
              <a:t>on the left show land-cover categories at 2000 and 2004</a:t>
            </a:r>
            <a:r>
              <a:rPr lang="en-US" sz="2000" dirty="0" smtClean="0"/>
              <a:t>.</a:t>
            </a:r>
            <a:br>
              <a:rPr lang="en-US" sz="2000" dirty="0" smtClean="0"/>
            </a:br>
            <a:r>
              <a:rPr lang="en-US" sz="2000" dirty="0" smtClean="0"/>
              <a:t>There are only three categories. How complicated can it be?</a:t>
            </a:r>
            <a:endParaRPr lang="en-US" sz="20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901" t="34358" r="2136" b="1141"/>
          <a:stretch/>
        </p:blipFill>
        <p:spPr>
          <a:xfrm>
            <a:off x="381000" y="1450591"/>
            <a:ext cx="5553075" cy="5263264"/>
          </a:xfrm>
          <a:prstGeom prst="rect">
            <a:avLst/>
          </a:prstGeom>
        </p:spPr>
      </p:pic>
      <p:sp>
        <p:nvSpPr>
          <p:cNvPr id="6" name="Slide Number Placeholder 5"/>
          <p:cNvSpPr>
            <a:spLocks noGrp="1"/>
          </p:cNvSpPr>
          <p:nvPr>
            <p:ph type="sldNum" sz="quarter" idx="12"/>
          </p:nvPr>
        </p:nvSpPr>
        <p:spPr/>
        <p:txBody>
          <a:bodyPr/>
          <a:lstStyle/>
          <a:p>
            <a:fld id="{B6F15528-21DE-4FAA-801E-634DDDAF4B2B}" type="slidenum">
              <a:rPr lang="en-US" smtClean="0"/>
              <a:pPr/>
              <a:t>11</a:t>
            </a:fld>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51806" t="17038" r="5352" b="68503"/>
          <a:stretch/>
        </p:blipFill>
        <p:spPr>
          <a:xfrm>
            <a:off x="6477000" y="2952520"/>
            <a:ext cx="2482991" cy="1194062"/>
          </a:xfrm>
          <a:prstGeom prst="rect">
            <a:avLst/>
          </a:prstGeom>
        </p:spPr>
      </p:pic>
      <p:sp>
        <p:nvSpPr>
          <p:cNvPr id="3" name="Rectangle 2"/>
          <p:cNvSpPr/>
          <p:nvPr/>
        </p:nvSpPr>
        <p:spPr>
          <a:xfrm>
            <a:off x="3276600" y="1295400"/>
            <a:ext cx="2971800" cy="556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718495" y="2819400"/>
            <a:ext cx="1241496"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993210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5"/>
          <p:cNvSpPr>
            <a:spLocks noGrp="1"/>
          </p:cNvSpPr>
          <p:nvPr>
            <p:ph type="sldNum" sz="quarter" idx="12"/>
          </p:nvPr>
        </p:nvSpPr>
        <p:spPr>
          <a:noFill/>
        </p:spPr>
        <p:txBody>
          <a:bodyPr/>
          <a:lstStyle/>
          <a:p>
            <a:fld id="{CE217379-F323-4207-8976-50AA78174490}" type="slidenum">
              <a:rPr lang="en-US" smtClean="0"/>
              <a:pPr/>
              <a:t>110</a:t>
            </a:fld>
            <a:endParaRPr lang="en-US" smtClean="0"/>
          </a:p>
        </p:txBody>
      </p:sp>
      <p:sp>
        <p:nvSpPr>
          <p:cNvPr id="96259" name="Rectangle 2"/>
          <p:cNvSpPr>
            <a:spLocks noGrp="1" noChangeArrowheads="1"/>
          </p:cNvSpPr>
          <p:nvPr>
            <p:ph type="title"/>
          </p:nvPr>
        </p:nvSpPr>
        <p:spPr/>
        <p:txBody>
          <a:bodyPr/>
          <a:lstStyle/>
          <a:p>
            <a:pPr eaLnBrk="1" hangingPunct="1"/>
            <a:r>
              <a:rPr lang="en-US" sz="4000" smtClean="0"/>
              <a:t>Prediction with 24% deforestation</a:t>
            </a:r>
          </a:p>
        </p:txBody>
      </p:sp>
      <p:pic>
        <p:nvPicPr>
          <p:cNvPr id="96260" name="Picture 3"/>
          <p:cNvPicPr>
            <a:picLocks noChangeAspect="1" noChangeArrowheads="1"/>
          </p:cNvPicPr>
          <p:nvPr/>
        </p:nvPicPr>
        <p:blipFill>
          <a:blip r:embed="rId2" cstate="print"/>
          <a:srcRect/>
          <a:stretch>
            <a:fillRect/>
          </a:stretch>
        </p:blipFill>
        <p:spPr bwMode="auto">
          <a:xfrm>
            <a:off x="2189163" y="1219200"/>
            <a:ext cx="4668837" cy="5513388"/>
          </a:xfrm>
          <a:prstGeom prst="rect">
            <a:avLst/>
          </a:prstGeom>
          <a:noFill/>
          <a:ln w="9525">
            <a:noFill/>
            <a:miter lim="800000"/>
            <a:headEnd/>
            <a:tailEnd/>
          </a:ln>
        </p:spPr>
      </p:pic>
      <p:sp>
        <p:nvSpPr>
          <p:cNvPr id="96261" name="Text Box 4"/>
          <p:cNvSpPr txBox="1">
            <a:spLocks noChangeArrowheads="1"/>
          </p:cNvSpPr>
          <p:nvPr/>
        </p:nvSpPr>
        <p:spPr bwMode="auto">
          <a:xfrm>
            <a:off x="152400" y="1524000"/>
            <a:ext cx="3048000" cy="1192213"/>
          </a:xfrm>
          <a:prstGeom prst="rect">
            <a:avLst/>
          </a:prstGeom>
          <a:noFill/>
          <a:ln w="9525">
            <a:noFill/>
            <a:miter lim="800000"/>
            <a:headEnd/>
            <a:tailEnd/>
          </a:ln>
        </p:spPr>
        <p:txBody>
          <a:bodyPr>
            <a:spAutoFit/>
          </a:bodyPr>
          <a:lstStyle/>
          <a:p>
            <a:pPr>
              <a:spcBef>
                <a:spcPct val="50000"/>
              </a:spcBef>
            </a:pPr>
            <a:r>
              <a:rPr lang="en-US"/>
              <a:t>target intercept = 60</a:t>
            </a:r>
          </a:p>
          <a:p>
            <a:pPr>
              <a:spcBef>
                <a:spcPct val="50000"/>
              </a:spcBef>
            </a:pPr>
            <a:r>
              <a:rPr lang="en-US"/>
              <a:t>frontier speed = 0.8</a:t>
            </a:r>
          </a:p>
          <a:p>
            <a:pPr>
              <a:spcBef>
                <a:spcPct val="50000"/>
              </a:spcBef>
            </a:pPr>
            <a:r>
              <a:rPr lang="en-US"/>
              <a:t>maximum duration = 3</a:t>
            </a:r>
          </a:p>
        </p:txBody>
      </p:sp>
      <p:sp>
        <p:nvSpPr>
          <p:cNvPr id="96262" name="Rectangle 5"/>
          <p:cNvSpPr>
            <a:spLocks noChangeArrowheads="1"/>
          </p:cNvSpPr>
          <p:nvPr/>
        </p:nvSpPr>
        <p:spPr bwMode="auto">
          <a:xfrm>
            <a:off x="5715000" y="6553200"/>
            <a:ext cx="381000" cy="152400"/>
          </a:xfrm>
          <a:prstGeom prst="rect">
            <a:avLst/>
          </a:prstGeom>
          <a:solidFill>
            <a:schemeClr val="bg1"/>
          </a:solidFill>
          <a:ln w="9525">
            <a:noFill/>
            <a:miter lim="800000"/>
            <a:headEnd/>
            <a:tailEnd/>
          </a:ln>
        </p:spPr>
        <p:txBody>
          <a:bodyPr wrap="none" anchor="ctr"/>
          <a:lstStyle/>
          <a:p>
            <a:endParaRPr lang="en-US"/>
          </a:p>
        </p:txBody>
      </p:sp>
    </p:spTree>
    <p:extLst>
      <p:ext uri="{BB962C8B-B14F-4D97-AF65-F5344CB8AC3E}">
        <p14:creationId xmlns:p14="http://schemas.microsoft.com/office/powerpoint/2010/main" val="140562818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5"/>
          <p:cNvSpPr>
            <a:spLocks noGrp="1"/>
          </p:cNvSpPr>
          <p:nvPr>
            <p:ph type="sldNum" sz="quarter" idx="12"/>
          </p:nvPr>
        </p:nvSpPr>
        <p:spPr>
          <a:noFill/>
        </p:spPr>
        <p:txBody>
          <a:bodyPr/>
          <a:lstStyle/>
          <a:p>
            <a:fld id="{09B055D6-68FF-4605-853E-89AF320C80A4}" type="slidenum">
              <a:rPr lang="en-US" smtClean="0"/>
              <a:pPr/>
              <a:t>111</a:t>
            </a:fld>
            <a:endParaRPr lang="en-US" smtClean="0"/>
          </a:p>
        </p:txBody>
      </p:sp>
      <p:sp>
        <p:nvSpPr>
          <p:cNvPr id="97283" name="Rectangle 2"/>
          <p:cNvSpPr>
            <a:spLocks noGrp="1" noChangeArrowheads="1"/>
          </p:cNvSpPr>
          <p:nvPr>
            <p:ph type="title"/>
          </p:nvPr>
        </p:nvSpPr>
        <p:spPr/>
        <p:txBody>
          <a:bodyPr/>
          <a:lstStyle/>
          <a:p>
            <a:pPr eaLnBrk="1" hangingPunct="1"/>
            <a:r>
              <a:rPr lang="en-US" sz="4000" smtClean="0"/>
              <a:t>Prediction with 49% deforestation</a:t>
            </a:r>
          </a:p>
        </p:txBody>
      </p:sp>
      <p:pic>
        <p:nvPicPr>
          <p:cNvPr id="97284" name="Picture 3"/>
          <p:cNvPicPr>
            <a:picLocks noChangeAspect="1" noChangeArrowheads="1"/>
          </p:cNvPicPr>
          <p:nvPr/>
        </p:nvPicPr>
        <p:blipFill>
          <a:blip r:embed="rId2" cstate="print"/>
          <a:srcRect/>
          <a:stretch>
            <a:fillRect/>
          </a:stretch>
        </p:blipFill>
        <p:spPr bwMode="auto">
          <a:xfrm>
            <a:off x="2189163" y="1219200"/>
            <a:ext cx="4668837" cy="5513388"/>
          </a:xfrm>
          <a:prstGeom prst="rect">
            <a:avLst/>
          </a:prstGeom>
          <a:noFill/>
          <a:ln w="9525">
            <a:noFill/>
            <a:miter lim="800000"/>
            <a:headEnd/>
            <a:tailEnd/>
          </a:ln>
        </p:spPr>
      </p:pic>
      <p:sp>
        <p:nvSpPr>
          <p:cNvPr id="97285" name="Text Box 4"/>
          <p:cNvSpPr txBox="1">
            <a:spLocks noChangeArrowheads="1"/>
          </p:cNvSpPr>
          <p:nvPr/>
        </p:nvSpPr>
        <p:spPr bwMode="auto">
          <a:xfrm>
            <a:off x="152400" y="1524000"/>
            <a:ext cx="3048000" cy="1192213"/>
          </a:xfrm>
          <a:prstGeom prst="rect">
            <a:avLst/>
          </a:prstGeom>
          <a:noFill/>
          <a:ln w="9525">
            <a:noFill/>
            <a:miter lim="800000"/>
            <a:headEnd/>
            <a:tailEnd/>
          </a:ln>
        </p:spPr>
        <p:txBody>
          <a:bodyPr>
            <a:spAutoFit/>
          </a:bodyPr>
          <a:lstStyle/>
          <a:p>
            <a:pPr>
              <a:spcBef>
                <a:spcPct val="50000"/>
              </a:spcBef>
            </a:pPr>
            <a:r>
              <a:rPr lang="en-US"/>
              <a:t>target intercept = 80</a:t>
            </a:r>
          </a:p>
          <a:p>
            <a:pPr>
              <a:spcBef>
                <a:spcPct val="50000"/>
              </a:spcBef>
            </a:pPr>
            <a:r>
              <a:rPr lang="en-US"/>
              <a:t>frontier speed = 1.6</a:t>
            </a:r>
          </a:p>
          <a:p>
            <a:pPr>
              <a:spcBef>
                <a:spcPct val="50000"/>
              </a:spcBef>
            </a:pPr>
            <a:r>
              <a:rPr lang="en-US"/>
              <a:t>maximum duration = 3</a:t>
            </a:r>
          </a:p>
        </p:txBody>
      </p:sp>
      <p:sp>
        <p:nvSpPr>
          <p:cNvPr id="97286" name="Rectangle 5"/>
          <p:cNvSpPr>
            <a:spLocks noChangeArrowheads="1"/>
          </p:cNvSpPr>
          <p:nvPr/>
        </p:nvSpPr>
        <p:spPr bwMode="auto">
          <a:xfrm>
            <a:off x="5715000" y="6553200"/>
            <a:ext cx="381000" cy="152400"/>
          </a:xfrm>
          <a:prstGeom prst="rect">
            <a:avLst/>
          </a:prstGeom>
          <a:solidFill>
            <a:schemeClr val="bg1"/>
          </a:solidFill>
          <a:ln w="9525">
            <a:noFill/>
            <a:miter lim="800000"/>
            <a:headEnd/>
            <a:tailEnd/>
          </a:ln>
        </p:spPr>
        <p:txBody>
          <a:bodyPr wrap="none" anchor="ctr"/>
          <a:lstStyle/>
          <a:p>
            <a:endParaRPr lang="en-US"/>
          </a:p>
        </p:txBody>
      </p:sp>
    </p:spTree>
    <p:extLst>
      <p:ext uri="{BB962C8B-B14F-4D97-AF65-F5344CB8AC3E}">
        <p14:creationId xmlns:p14="http://schemas.microsoft.com/office/powerpoint/2010/main" val="98064683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5"/>
          <p:cNvSpPr>
            <a:spLocks noGrp="1"/>
          </p:cNvSpPr>
          <p:nvPr>
            <p:ph type="sldNum" sz="quarter" idx="12"/>
          </p:nvPr>
        </p:nvSpPr>
        <p:spPr>
          <a:noFill/>
        </p:spPr>
        <p:txBody>
          <a:bodyPr/>
          <a:lstStyle/>
          <a:p>
            <a:fld id="{784567D5-1CC9-4D9D-9685-792C60FBB969}" type="slidenum">
              <a:rPr lang="en-US" smtClean="0"/>
              <a:pPr/>
              <a:t>112</a:t>
            </a:fld>
            <a:endParaRPr lang="en-US" smtClean="0"/>
          </a:p>
        </p:txBody>
      </p:sp>
      <p:sp>
        <p:nvSpPr>
          <p:cNvPr id="98307" name="Rectangle 2"/>
          <p:cNvSpPr>
            <a:spLocks noGrp="1" noChangeArrowheads="1"/>
          </p:cNvSpPr>
          <p:nvPr>
            <p:ph type="title"/>
          </p:nvPr>
        </p:nvSpPr>
        <p:spPr/>
        <p:txBody>
          <a:bodyPr/>
          <a:lstStyle/>
          <a:p>
            <a:pPr eaLnBrk="1" hangingPunct="1"/>
            <a:r>
              <a:rPr lang="en-US" smtClean="0"/>
              <a:t>BLM versus Highway Model</a:t>
            </a:r>
          </a:p>
        </p:txBody>
      </p:sp>
      <p:pic>
        <p:nvPicPr>
          <p:cNvPr id="98308" name="Picture 3"/>
          <p:cNvPicPr>
            <a:picLocks noChangeAspect="1" noChangeArrowheads="1"/>
          </p:cNvPicPr>
          <p:nvPr/>
        </p:nvPicPr>
        <p:blipFill>
          <a:blip r:embed="rId2" cstate="print"/>
          <a:srcRect/>
          <a:stretch>
            <a:fillRect/>
          </a:stretch>
        </p:blipFill>
        <p:spPr bwMode="auto">
          <a:xfrm>
            <a:off x="234950" y="927100"/>
            <a:ext cx="8674100" cy="5930900"/>
          </a:xfrm>
          <a:prstGeom prst="rect">
            <a:avLst/>
          </a:prstGeom>
          <a:noFill/>
          <a:ln w="9525">
            <a:noFill/>
            <a:miter lim="800000"/>
            <a:headEnd/>
            <a:tailEnd/>
          </a:ln>
        </p:spPr>
      </p:pic>
    </p:spTree>
    <p:extLst>
      <p:ext uri="{BB962C8B-B14F-4D97-AF65-F5344CB8AC3E}">
        <p14:creationId xmlns:p14="http://schemas.microsoft.com/office/powerpoint/2010/main" val="233514699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5"/>
          <p:cNvSpPr>
            <a:spLocks noGrp="1"/>
          </p:cNvSpPr>
          <p:nvPr>
            <p:ph type="sldNum" sz="quarter" idx="12"/>
          </p:nvPr>
        </p:nvSpPr>
        <p:spPr>
          <a:noFill/>
        </p:spPr>
        <p:txBody>
          <a:bodyPr/>
          <a:lstStyle/>
          <a:p>
            <a:fld id="{961A32A3-D6C0-4040-983F-CB066E39CDC2}" type="slidenum">
              <a:rPr lang="en-US" smtClean="0"/>
              <a:pPr/>
              <a:t>113</a:t>
            </a:fld>
            <a:endParaRPr lang="en-US" smtClean="0"/>
          </a:p>
        </p:txBody>
      </p:sp>
      <p:sp>
        <p:nvSpPr>
          <p:cNvPr id="99331" name="Rectangle 2"/>
          <p:cNvSpPr>
            <a:spLocks noGrp="1" noChangeArrowheads="1"/>
          </p:cNvSpPr>
          <p:nvPr>
            <p:ph type="title"/>
          </p:nvPr>
        </p:nvSpPr>
        <p:spPr/>
        <p:txBody>
          <a:bodyPr/>
          <a:lstStyle/>
          <a:p>
            <a:pPr eaLnBrk="1" hangingPunct="1"/>
            <a:r>
              <a:rPr lang="en-US" smtClean="0"/>
              <a:t>Multiple Resolution Assessment</a:t>
            </a:r>
          </a:p>
        </p:txBody>
      </p:sp>
      <p:pic>
        <p:nvPicPr>
          <p:cNvPr id="99332" name="Picture 3"/>
          <p:cNvPicPr>
            <a:picLocks noChangeAspect="1" noChangeArrowheads="1"/>
          </p:cNvPicPr>
          <p:nvPr/>
        </p:nvPicPr>
        <p:blipFill>
          <a:blip r:embed="rId2" cstate="print"/>
          <a:srcRect/>
          <a:stretch>
            <a:fillRect/>
          </a:stretch>
        </p:blipFill>
        <p:spPr bwMode="auto">
          <a:xfrm>
            <a:off x="234950" y="927100"/>
            <a:ext cx="8674100" cy="5930900"/>
          </a:xfrm>
          <a:prstGeom prst="rect">
            <a:avLst/>
          </a:prstGeom>
          <a:noFill/>
          <a:ln w="9525">
            <a:noFill/>
            <a:miter lim="800000"/>
            <a:headEnd/>
            <a:tailEnd/>
          </a:ln>
        </p:spPr>
      </p:pic>
    </p:spTree>
    <p:extLst>
      <p:ext uri="{BB962C8B-B14F-4D97-AF65-F5344CB8AC3E}">
        <p14:creationId xmlns:p14="http://schemas.microsoft.com/office/powerpoint/2010/main" val="175264422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Starry Night by Vincent van Gogh</a:t>
            </a:r>
            <a:endParaRPr lang="en-US" dirty="0"/>
          </a:p>
        </p:txBody>
      </p:sp>
      <p:sp>
        <p:nvSpPr>
          <p:cNvPr id="4" name="Slide Number Placeholder 3"/>
          <p:cNvSpPr>
            <a:spLocks noGrp="1"/>
          </p:cNvSpPr>
          <p:nvPr>
            <p:ph type="sldNum" sz="quarter" idx="12"/>
          </p:nvPr>
        </p:nvSpPr>
        <p:spPr/>
        <p:txBody>
          <a:bodyPr/>
          <a:lstStyle/>
          <a:p>
            <a:pPr>
              <a:defRPr/>
            </a:pPr>
            <a:fld id="{9025F063-C715-4B3E-8F99-67EB67F96695}" type="slidenum">
              <a:rPr lang="en-US" smtClean="0"/>
              <a:pPr>
                <a:defRPr/>
              </a:pPr>
              <a:t>114</a:t>
            </a:fld>
            <a:endParaRPr lang="en-US"/>
          </a:p>
        </p:txBody>
      </p:sp>
      <p:pic>
        <p:nvPicPr>
          <p:cNvPr id="614402" name="Picture 2" descr="The Starry Night - Oversized by Vincent Van Gogh art pr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524" y="1295400"/>
            <a:ext cx="7434876"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671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Maps </a:t>
            </a:r>
            <a:r>
              <a:rPr lang="en-US" sz="2000" dirty="0"/>
              <a:t>on the left show land-cover categories at 2000 and 2004. </a:t>
            </a:r>
            <a:r>
              <a:rPr lang="en-US" sz="2000" dirty="0" smtClean="0"/>
              <a:t/>
            </a:r>
            <a:br>
              <a:rPr lang="en-US" sz="2000" dirty="0" smtClean="0"/>
            </a:br>
            <a:r>
              <a:rPr lang="en-US" sz="2000" dirty="0" smtClean="0"/>
              <a:t>Maps </a:t>
            </a:r>
            <a:r>
              <a:rPr lang="en-US" sz="2000" dirty="0"/>
              <a:t>on the right show changes during 2000–2004.</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901" t="34358" r="2136" b="1141"/>
          <a:stretch/>
        </p:blipFill>
        <p:spPr>
          <a:xfrm>
            <a:off x="381000" y="1450591"/>
            <a:ext cx="5553075" cy="5263264"/>
          </a:xfrm>
          <a:prstGeom prst="rect">
            <a:avLst/>
          </a:prstGeom>
        </p:spPr>
      </p:pic>
      <p:sp>
        <p:nvSpPr>
          <p:cNvPr id="6" name="Slide Number Placeholder 5"/>
          <p:cNvSpPr>
            <a:spLocks noGrp="1"/>
          </p:cNvSpPr>
          <p:nvPr>
            <p:ph type="sldNum" sz="quarter" idx="12"/>
          </p:nvPr>
        </p:nvSpPr>
        <p:spPr/>
        <p:txBody>
          <a:bodyPr/>
          <a:lstStyle/>
          <a:p>
            <a:fld id="{B6F15528-21DE-4FAA-801E-634DDDAF4B2B}" type="slidenum">
              <a:rPr lang="en-US" smtClean="0"/>
              <a:pPr/>
              <a:t>12</a:t>
            </a:fld>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51806" t="17038" r="5352" b="68503"/>
          <a:stretch/>
        </p:blipFill>
        <p:spPr>
          <a:xfrm>
            <a:off x="6477000" y="2952520"/>
            <a:ext cx="2482991" cy="1194062"/>
          </a:xfrm>
          <a:prstGeom prst="rect">
            <a:avLst/>
          </a:prstGeom>
        </p:spPr>
      </p:pic>
    </p:spTree>
    <p:extLst>
      <p:ext uri="{BB962C8B-B14F-4D97-AF65-F5344CB8AC3E}">
        <p14:creationId xmlns:p14="http://schemas.microsoft.com/office/powerpoint/2010/main" val="5180542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Category level information</a:t>
            </a:r>
            <a:br>
              <a:rPr lang="en-US" sz="4000" dirty="0" smtClean="0"/>
            </a:br>
            <a:r>
              <a:rPr lang="en-US" sz="4000" dirty="0" smtClean="0"/>
              <a:t>Red indicates persistence</a:t>
            </a:r>
            <a:endParaRPr lang="en-US" sz="40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13</a:t>
            </a:fld>
            <a:endParaRPr lang="en-US"/>
          </a:p>
        </p:txBody>
      </p:sp>
      <p:graphicFrame>
        <p:nvGraphicFramePr>
          <p:cNvPr id="5" name="Table 4"/>
          <p:cNvGraphicFramePr>
            <a:graphicFrameLocks noGrp="1" noChangeAspect="1"/>
          </p:cNvGraphicFramePr>
          <p:nvPr>
            <p:extLst>
              <p:ext uri="{D42A27DB-BD31-4B8C-83A1-F6EECF244321}">
                <p14:modId xmlns:p14="http://schemas.microsoft.com/office/powerpoint/2010/main" val="2145626722"/>
              </p:ext>
            </p:extLst>
          </p:nvPr>
        </p:nvGraphicFramePr>
        <p:xfrm>
          <a:off x="457200" y="1752600"/>
          <a:ext cx="8305801" cy="4419597"/>
        </p:xfrm>
        <a:graphic>
          <a:graphicData uri="http://schemas.openxmlformats.org/drawingml/2006/table">
            <a:tbl>
              <a:tblPr firstRow="1" firstCol="1" bandRow="1">
                <a:tableStyleId>{5940675A-B579-460E-94D1-54222C63F5DA}</a:tableStyleId>
              </a:tblPr>
              <a:tblGrid>
                <a:gridCol w="1355955"/>
                <a:gridCol w="1178661"/>
                <a:gridCol w="1178661"/>
                <a:gridCol w="969453"/>
                <a:gridCol w="1082922"/>
                <a:gridCol w="1100650"/>
                <a:gridCol w="1439499"/>
              </a:tblGrid>
              <a:tr h="631371">
                <a:tc rowSpan="2">
                  <a:txBody>
                    <a:bodyPr/>
                    <a:lstStyle/>
                    <a:p>
                      <a:pPr marL="0" marR="0" algn="ctr">
                        <a:lnSpc>
                          <a:spcPts val="1500"/>
                        </a:lnSpc>
                        <a:spcBef>
                          <a:spcPts val="0"/>
                        </a:spcBef>
                        <a:spcAft>
                          <a:spcPts val="0"/>
                        </a:spcAft>
                      </a:pPr>
                      <a:r>
                        <a:rPr lang="de-DE" sz="2800" dirty="0">
                          <a:effectLst/>
                        </a:rPr>
                        <a:t> </a:t>
                      </a:r>
                      <a:endParaRPr lang="en-US" sz="2800" dirty="0">
                        <a:solidFill>
                          <a:srgbClr val="000000"/>
                        </a:solidFill>
                        <a:effectLst/>
                        <a:latin typeface="Times New Roman"/>
                        <a:ea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rowSpan="2">
                  <a:txBody>
                    <a:bodyPr/>
                    <a:lstStyle/>
                    <a:p>
                      <a:pPr marL="0" marR="0" algn="ctr">
                        <a:lnSpc>
                          <a:spcPts val="1500"/>
                        </a:lnSpc>
                        <a:spcBef>
                          <a:spcPts val="0"/>
                        </a:spcBef>
                        <a:spcAft>
                          <a:spcPts val="0"/>
                        </a:spcAft>
                      </a:pPr>
                      <a:r>
                        <a:rPr lang="de-DE" sz="2800" dirty="0">
                          <a:effectLst/>
                        </a:rPr>
                        <a:t> </a:t>
                      </a:r>
                      <a:endParaRPr lang="en-US" sz="2800" dirty="0">
                        <a:solidFill>
                          <a:srgbClr val="000000"/>
                        </a:solidFill>
                        <a:effectLst/>
                        <a:latin typeface="Times New Roman"/>
                        <a:ea typeface="Times New Roman"/>
                      </a:endParaRPr>
                    </a:p>
                  </a:txBody>
                  <a:tcPr marL="68580" marR="6858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gridSpan="3">
                  <a:txBody>
                    <a:bodyPr/>
                    <a:lstStyle/>
                    <a:p>
                      <a:pPr marL="0" marR="0" algn="ctr">
                        <a:lnSpc>
                          <a:spcPts val="1500"/>
                        </a:lnSpc>
                        <a:spcBef>
                          <a:spcPts val="0"/>
                        </a:spcBef>
                        <a:spcAft>
                          <a:spcPts val="0"/>
                        </a:spcAft>
                      </a:pPr>
                      <a:r>
                        <a:rPr lang="de-DE" sz="2800">
                          <a:effectLst/>
                        </a:rPr>
                        <a:t>2004</a:t>
                      </a:r>
                      <a:endParaRPr lang="en-US" sz="2800">
                        <a:solidFill>
                          <a:srgbClr val="000000"/>
                        </a:solidFill>
                        <a:effectLst/>
                        <a:latin typeface="Times New Roman"/>
                        <a:ea typeface="Times New Roman"/>
                      </a:endParaRPr>
                    </a:p>
                  </a:txBody>
                  <a:tcPr marL="68580" marR="68580" marT="0" marB="0" anchor="ctr"/>
                </a:tc>
                <a:tc hMerge="1">
                  <a:txBody>
                    <a:bodyPr/>
                    <a:lstStyle/>
                    <a:p>
                      <a:endParaRPr lang="en-US"/>
                    </a:p>
                  </a:txBody>
                  <a:tcPr/>
                </a:tc>
                <a:tc hMerge="1">
                  <a:txBody>
                    <a:bodyPr/>
                    <a:lstStyle/>
                    <a:p>
                      <a:endParaRPr lang="en-US"/>
                    </a:p>
                  </a:txBody>
                  <a:tcPr/>
                </a:tc>
                <a:tc>
                  <a:txBody>
                    <a:bodyPr/>
                    <a:lstStyle/>
                    <a:p>
                      <a:pPr marL="0" marR="0" algn="ctr">
                        <a:lnSpc>
                          <a:spcPts val="1500"/>
                        </a:lnSpc>
                        <a:spcBef>
                          <a:spcPts val="0"/>
                        </a:spcBef>
                        <a:spcAft>
                          <a:spcPts val="0"/>
                        </a:spcAft>
                      </a:pPr>
                      <a:r>
                        <a:rPr lang="de-DE" sz="2800">
                          <a:effectLst/>
                        </a:rPr>
                        <a:t>2000</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Interval</a:t>
                      </a:r>
                      <a:endParaRPr lang="en-US" sz="2800">
                        <a:solidFill>
                          <a:srgbClr val="000000"/>
                        </a:solidFill>
                        <a:effectLst/>
                        <a:latin typeface="Times New Roman"/>
                        <a:ea typeface="Times New Roman"/>
                      </a:endParaRPr>
                    </a:p>
                  </a:txBody>
                  <a:tcPr marL="68580" marR="68580" marT="0" marB="0" anchor="ctr"/>
                </a:tc>
              </a:tr>
              <a:tr h="631371">
                <a:tc vMerge="1">
                  <a:txBody>
                    <a:bodyPr/>
                    <a:lstStyle/>
                    <a:p>
                      <a:endParaRPr lang="en-US"/>
                    </a:p>
                  </a:txBody>
                  <a:tcPr/>
                </a:tc>
                <a:tc vMerge="1">
                  <a:txBody>
                    <a:bodyPr/>
                    <a:lstStyle/>
                    <a:p>
                      <a:endParaRPr lang="en-US"/>
                    </a:p>
                  </a:txBody>
                  <a:tcPr/>
                </a:tc>
                <a:tc>
                  <a:txBody>
                    <a:bodyPr/>
                    <a:lstStyle/>
                    <a:p>
                      <a:pPr marL="0" marR="0" algn="ctr">
                        <a:lnSpc>
                          <a:spcPts val="1500"/>
                        </a:lnSpc>
                        <a:spcBef>
                          <a:spcPts val="0"/>
                        </a:spcBef>
                        <a:spcAft>
                          <a:spcPts val="0"/>
                        </a:spcAft>
                      </a:pPr>
                      <a:r>
                        <a:rPr lang="de-DE" sz="2800" dirty="0">
                          <a:effectLst/>
                        </a:rPr>
                        <a:t>Forest</a:t>
                      </a:r>
                      <a:endParaRPr lang="en-US" sz="28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dirty="0">
                          <a:effectLst/>
                        </a:rPr>
                        <a:t>Bare</a:t>
                      </a:r>
                      <a:endParaRPr lang="en-US" sz="28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Grass</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Total</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Loss</a:t>
                      </a:r>
                      <a:endParaRPr lang="en-US" sz="2800">
                        <a:solidFill>
                          <a:srgbClr val="000000"/>
                        </a:solidFill>
                        <a:effectLst/>
                        <a:latin typeface="Times New Roman"/>
                        <a:ea typeface="Times New Roman"/>
                      </a:endParaRPr>
                    </a:p>
                  </a:txBody>
                  <a:tcPr marL="68580" marR="68580" marT="0" marB="0" anchor="ctr"/>
                </a:tc>
              </a:tr>
              <a:tr h="631371">
                <a:tc rowSpan="3">
                  <a:txBody>
                    <a:bodyPr/>
                    <a:lstStyle/>
                    <a:p>
                      <a:pPr marL="0" marR="0" algn="ctr">
                        <a:lnSpc>
                          <a:spcPts val="1500"/>
                        </a:lnSpc>
                        <a:spcBef>
                          <a:spcPts val="0"/>
                        </a:spcBef>
                        <a:spcAft>
                          <a:spcPts val="0"/>
                        </a:spcAft>
                      </a:pPr>
                      <a:r>
                        <a:rPr lang="de-DE" sz="2800" dirty="0">
                          <a:effectLst/>
                        </a:rPr>
                        <a:t>2000</a:t>
                      </a:r>
                      <a:endParaRPr lang="en-US" sz="2800" dirty="0">
                        <a:solidFill>
                          <a:srgbClr val="000000"/>
                        </a:solidFill>
                        <a:effectLst/>
                        <a:latin typeface="Times New Roman"/>
                        <a:ea typeface="Times New Roman"/>
                      </a:endParaRPr>
                    </a:p>
                  </a:txBody>
                  <a:tcPr marL="68580" marR="68580" marT="0" marB="0" vert="vert270" anchor="ctr"/>
                </a:tc>
                <a:tc>
                  <a:txBody>
                    <a:bodyPr/>
                    <a:lstStyle/>
                    <a:p>
                      <a:pPr marL="0" marR="0" algn="ctr">
                        <a:lnSpc>
                          <a:spcPts val="1500"/>
                        </a:lnSpc>
                        <a:spcBef>
                          <a:spcPts val="0"/>
                        </a:spcBef>
                        <a:spcAft>
                          <a:spcPts val="0"/>
                        </a:spcAft>
                      </a:pPr>
                      <a:r>
                        <a:rPr lang="de-DE" sz="2800">
                          <a:effectLst/>
                        </a:rPr>
                        <a:t>Forest</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b="1" dirty="0">
                          <a:solidFill>
                            <a:srgbClr val="FF0000"/>
                          </a:solidFill>
                          <a:effectLst/>
                        </a:rPr>
                        <a:t>76.8</a:t>
                      </a:r>
                      <a:endParaRPr lang="en-US" sz="2800" b="1"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b="1"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b="1"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86.5</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9.7</a:t>
                      </a:r>
                      <a:endParaRPr lang="en-US" sz="2800">
                        <a:solidFill>
                          <a:srgbClr val="000000"/>
                        </a:solidFill>
                        <a:effectLst/>
                        <a:latin typeface="Times New Roman"/>
                        <a:ea typeface="Times New Roman"/>
                      </a:endParaRPr>
                    </a:p>
                  </a:txBody>
                  <a:tcPr marL="68580" marR="68580" marT="0" marB="0" anchor="ctr"/>
                </a:tc>
              </a:tr>
              <a:tr h="631371">
                <a:tc vMerge="1">
                  <a:txBody>
                    <a:bodyPr/>
                    <a:lstStyle/>
                    <a:p>
                      <a:endParaRPr lang="en-US"/>
                    </a:p>
                  </a:txBody>
                  <a:tcPr/>
                </a:tc>
                <a:tc>
                  <a:txBody>
                    <a:bodyPr/>
                    <a:lstStyle/>
                    <a:p>
                      <a:pPr marL="0" marR="0" algn="ctr">
                        <a:lnSpc>
                          <a:spcPts val="1500"/>
                        </a:lnSpc>
                        <a:spcBef>
                          <a:spcPts val="0"/>
                        </a:spcBef>
                        <a:spcAft>
                          <a:spcPts val="0"/>
                        </a:spcAft>
                      </a:pPr>
                      <a:r>
                        <a:rPr lang="de-DE" sz="2800">
                          <a:effectLst/>
                        </a:rPr>
                        <a:t>Bare</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b="1"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b="1" dirty="0">
                          <a:solidFill>
                            <a:srgbClr val="FF0000"/>
                          </a:solidFill>
                          <a:effectLst/>
                        </a:rPr>
                        <a:t>5.5</a:t>
                      </a:r>
                      <a:endParaRPr lang="en-US" sz="2800" b="1"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b="1"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11.2</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dirty="0">
                          <a:effectLst/>
                        </a:rPr>
                        <a:t>5.7</a:t>
                      </a:r>
                      <a:endParaRPr lang="en-US" sz="2800" dirty="0">
                        <a:solidFill>
                          <a:srgbClr val="000000"/>
                        </a:solidFill>
                        <a:effectLst/>
                        <a:latin typeface="Times New Roman"/>
                        <a:ea typeface="Times New Roman"/>
                      </a:endParaRPr>
                    </a:p>
                  </a:txBody>
                  <a:tcPr marL="68580" marR="68580" marT="0" marB="0" anchor="ctr"/>
                </a:tc>
              </a:tr>
              <a:tr h="631371">
                <a:tc vMerge="1">
                  <a:txBody>
                    <a:bodyPr/>
                    <a:lstStyle/>
                    <a:p>
                      <a:endParaRPr lang="en-US"/>
                    </a:p>
                  </a:txBody>
                  <a:tcPr/>
                </a:tc>
                <a:tc>
                  <a:txBody>
                    <a:bodyPr/>
                    <a:lstStyle/>
                    <a:p>
                      <a:pPr marL="0" marR="0" algn="ctr">
                        <a:lnSpc>
                          <a:spcPts val="1500"/>
                        </a:lnSpc>
                        <a:spcBef>
                          <a:spcPts val="0"/>
                        </a:spcBef>
                        <a:spcAft>
                          <a:spcPts val="0"/>
                        </a:spcAft>
                      </a:pPr>
                      <a:r>
                        <a:rPr lang="de-DE" sz="2800">
                          <a:effectLst/>
                        </a:rPr>
                        <a:t>Grass</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b="1"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b="1"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b="1" dirty="0">
                          <a:solidFill>
                            <a:srgbClr val="FF0000"/>
                          </a:solidFill>
                          <a:effectLst/>
                        </a:rPr>
                        <a:t>0.9</a:t>
                      </a:r>
                      <a:endParaRPr lang="en-US" sz="2800" b="1"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2.4</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dirty="0">
                          <a:effectLst/>
                        </a:rPr>
                        <a:t>1.5</a:t>
                      </a:r>
                      <a:endParaRPr lang="en-US" sz="2800" dirty="0">
                        <a:solidFill>
                          <a:srgbClr val="000000"/>
                        </a:solidFill>
                        <a:effectLst/>
                        <a:latin typeface="Times New Roman"/>
                        <a:ea typeface="Times New Roman"/>
                      </a:endParaRPr>
                    </a:p>
                  </a:txBody>
                  <a:tcPr marL="68580" marR="68580" marT="0" marB="0" anchor="ctr"/>
                </a:tc>
              </a:tr>
              <a:tr h="631371">
                <a:tc>
                  <a:txBody>
                    <a:bodyPr/>
                    <a:lstStyle/>
                    <a:p>
                      <a:pPr marL="0" marR="0" algn="ctr">
                        <a:lnSpc>
                          <a:spcPts val="1500"/>
                        </a:lnSpc>
                        <a:spcBef>
                          <a:spcPts val="0"/>
                        </a:spcBef>
                        <a:spcAft>
                          <a:spcPts val="0"/>
                        </a:spcAft>
                      </a:pPr>
                      <a:r>
                        <a:rPr lang="de-DE" sz="2800" dirty="0">
                          <a:effectLst/>
                        </a:rPr>
                        <a:t>2004</a:t>
                      </a:r>
                      <a:endParaRPr lang="en-US" sz="28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Total</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81.9</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11.4</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6.7</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100.0</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dirty="0">
                          <a:effectLst/>
                        </a:rPr>
                        <a:t> </a:t>
                      </a:r>
                      <a:endParaRPr lang="en-US" sz="2800" dirty="0">
                        <a:solidFill>
                          <a:srgbClr val="000000"/>
                        </a:solidFill>
                        <a:effectLst/>
                        <a:latin typeface="Times New Roman"/>
                        <a:ea typeface="Times New Roman"/>
                      </a:endParaRPr>
                    </a:p>
                  </a:txBody>
                  <a:tcPr marL="68580" marR="68580" marT="0" marB="0" anchor="ctr">
                    <a:lnR w="12700" cap="flat" cmpd="sng" algn="ctr">
                      <a:noFill/>
                      <a:prstDash val="solid"/>
                      <a:round/>
                      <a:headEnd type="none" w="med" len="med"/>
                      <a:tailEnd type="none" w="med" len="med"/>
                    </a:lnR>
                  </a:tcPr>
                </a:tc>
              </a:tr>
              <a:tr h="631371">
                <a:tc>
                  <a:txBody>
                    <a:bodyPr/>
                    <a:lstStyle/>
                    <a:p>
                      <a:pPr marL="0" marR="0" algn="ctr">
                        <a:lnSpc>
                          <a:spcPts val="1500"/>
                        </a:lnSpc>
                        <a:spcBef>
                          <a:spcPts val="0"/>
                        </a:spcBef>
                        <a:spcAft>
                          <a:spcPts val="0"/>
                        </a:spcAft>
                      </a:pPr>
                      <a:r>
                        <a:rPr lang="de-DE" sz="2800">
                          <a:effectLst/>
                        </a:rPr>
                        <a:t>Interval</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Gain</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5.1</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6.0</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5.8</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dirty="0">
                          <a:effectLst/>
                        </a:rPr>
                        <a:t> </a:t>
                      </a:r>
                      <a:endParaRPr lang="en-US" sz="2800" dirty="0">
                        <a:solidFill>
                          <a:srgbClr val="000000"/>
                        </a:solidFill>
                        <a:effectLst/>
                        <a:latin typeface="Times New Roman"/>
                        <a:ea typeface="Times New Roman"/>
                      </a:endParaRPr>
                    </a:p>
                  </a:txBody>
                  <a:tcPr marL="68580" marR="68580" marT="0" marB="0" anchor="ctr">
                    <a:lnB w="12700" cap="flat" cmpd="sng" algn="ctr">
                      <a:noFill/>
                      <a:prstDash val="solid"/>
                      <a:round/>
                      <a:headEnd type="none" w="med" len="med"/>
                      <a:tailEnd type="none" w="med" len="med"/>
                    </a:lnB>
                  </a:tcPr>
                </a:tc>
                <a:tc>
                  <a:txBody>
                    <a:bodyPr/>
                    <a:lstStyle/>
                    <a:p>
                      <a:pPr marL="0" marR="0" algn="ctr">
                        <a:lnSpc>
                          <a:spcPts val="1500"/>
                        </a:lnSpc>
                        <a:spcBef>
                          <a:spcPts val="0"/>
                        </a:spcBef>
                        <a:spcAft>
                          <a:spcPts val="0"/>
                        </a:spcAft>
                      </a:pPr>
                      <a:r>
                        <a:rPr lang="de-DE" sz="2800" dirty="0">
                          <a:effectLst/>
                        </a:rPr>
                        <a:t>16.9</a:t>
                      </a:r>
                      <a:endParaRPr lang="en-US" sz="2800" dirty="0">
                        <a:solidFill>
                          <a:srgbClr val="000000"/>
                        </a:solidFill>
                        <a:effectLst/>
                        <a:latin typeface="Times New Roman"/>
                        <a:ea typeface="Times New Roman"/>
                      </a:endParaRPr>
                    </a:p>
                  </a:txBody>
                  <a:tcPr marL="68580" marR="68580" marT="0" marB="0" anchor="ctr"/>
                </a:tc>
              </a:tr>
            </a:tbl>
          </a:graphicData>
        </a:graphic>
      </p:graphicFrame>
    </p:spTree>
    <p:extLst>
      <p:ext uri="{BB962C8B-B14F-4D97-AF65-F5344CB8AC3E}">
        <p14:creationId xmlns:p14="http://schemas.microsoft.com/office/powerpoint/2010/main" val="6845311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Gross gain</a:t>
            </a:r>
            <a:r>
              <a:rPr lang="en-US" dirty="0"/>
              <a:t>, persistence and </a:t>
            </a:r>
            <a:r>
              <a:rPr lang="en-US" dirty="0" smtClean="0"/>
              <a:t>gross loss </a:t>
            </a:r>
            <a:r>
              <a:rPr lang="en-US" dirty="0"/>
              <a:t>by </a:t>
            </a:r>
            <a:r>
              <a:rPr lang="en-US" dirty="0" smtClean="0"/>
              <a:t>category during 2000-2004</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14</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991" t="1884" r="42332" b="43468"/>
          <a:stretch/>
        </p:blipFill>
        <p:spPr bwMode="auto">
          <a:xfrm>
            <a:off x="1166758" y="1600200"/>
            <a:ext cx="6529442" cy="451757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674049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Notation for Pontius, Gao, et al. (2013)</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17666436"/>
              </p:ext>
            </p:extLst>
          </p:nvPr>
        </p:nvGraphicFramePr>
        <p:xfrm>
          <a:off x="152400" y="1143000"/>
          <a:ext cx="9227824" cy="2554143"/>
        </p:xfrm>
        <a:graphic>
          <a:graphicData uri="http://schemas.openxmlformats.org/drawingml/2006/table">
            <a:tbl>
              <a:tblPr firstRow="1" firstCol="1" bandRow="1">
                <a:tableStyleId>{2D5ABB26-0587-4C30-8999-92F81FD0307C}</a:tableStyleId>
              </a:tblPr>
              <a:tblGrid>
                <a:gridCol w="1120839"/>
                <a:gridCol w="8106985"/>
              </a:tblGrid>
              <a:tr h="748008">
                <a:tc>
                  <a:txBody>
                    <a:bodyPr/>
                    <a:lstStyle/>
                    <a:p>
                      <a:pPr marL="0" marR="0" algn="l">
                        <a:lnSpc>
                          <a:spcPts val="1350"/>
                        </a:lnSpc>
                        <a:spcBef>
                          <a:spcPts val="0"/>
                        </a:spcBef>
                        <a:spcAft>
                          <a:spcPts val="0"/>
                        </a:spcAft>
                      </a:pPr>
                      <a:r>
                        <a:rPr lang="de-DE" sz="2400" dirty="0">
                          <a:effectLst/>
                        </a:rPr>
                        <a:t>Symbol</a:t>
                      </a:r>
                      <a:endParaRPr lang="en-US" sz="2400" dirty="0">
                        <a:solidFill>
                          <a:srgbClr val="000000"/>
                        </a:solidFill>
                        <a:effectLst/>
                        <a:latin typeface="Times New Roman"/>
                        <a:ea typeface="Times New Roman"/>
                      </a:endParaRPr>
                    </a:p>
                  </a:txBody>
                  <a:tcPr marL="68580" marR="68580" marT="0" marB="0" anchor="ctr"/>
                </a:tc>
                <a:tc>
                  <a:txBody>
                    <a:bodyPr/>
                    <a:lstStyle/>
                    <a:p>
                      <a:pPr marL="0" marR="0" algn="l">
                        <a:lnSpc>
                          <a:spcPts val="1350"/>
                        </a:lnSpc>
                        <a:spcBef>
                          <a:spcPts val="0"/>
                        </a:spcBef>
                        <a:spcAft>
                          <a:spcPts val="0"/>
                        </a:spcAft>
                      </a:pPr>
                      <a:r>
                        <a:rPr lang="de-DE" sz="2400">
                          <a:effectLst/>
                        </a:rPr>
                        <a:t>Meaning</a:t>
                      </a:r>
                      <a:endParaRPr lang="en-US" sz="2400">
                        <a:solidFill>
                          <a:srgbClr val="000000"/>
                        </a:solidFill>
                        <a:effectLst/>
                        <a:latin typeface="Times New Roman"/>
                        <a:ea typeface="Times New Roman"/>
                      </a:endParaRPr>
                    </a:p>
                  </a:txBody>
                  <a:tcPr marL="68580" marR="68580" marT="0" marB="0" anchor="ctr"/>
                </a:tc>
              </a:tr>
              <a:tr h="361227">
                <a:tc>
                  <a:txBody>
                    <a:bodyPr/>
                    <a:lstStyle/>
                    <a:p>
                      <a:pPr marL="0" marR="0" algn="l">
                        <a:lnSpc>
                          <a:spcPts val="1350"/>
                        </a:lnSpc>
                        <a:spcBef>
                          <a:spcPts val="0"/>
                        </a:spcBef>
                        <a:spcAft>
                          <a:spcPts val="0"/>
                        </a:spcAft>
                      </a:pPr>
                      <a:r>
                        <a:rPr lang="de-DE" sz="2400" i="1">
                          <a:effectLst/>
                        </a:rPr>
                        <a:t>J</a:t>
                      </a:r>
                      <a:endParaRPr lang="en-US" sz="2400" i="1">
                        <a:solidFill>
                          <a:srgbClr val="000000"/>
                        </a:solidFill>
                        <a:effectLst/>
                        <a:latin typeface="Times New Roman"/>
                        <a:ea typeface="Times New Roman"/>
                      </a:endParaRPr>
                    </a:p>
                  </a:txBody>
                  <a:tcPr marL="68580" marR="68580" marT="0" marB="0" anchor="ctr"/>
                </a:tc>
                <a:tc>
                  <a:txBody>
                    <a:bodyPr/>
                    <a:lstStyle/>
                    <a:p>
                      <a:pPr marL="0" marR="0" algn="l">
                        <a:lnSpc>
                          <a:spcPts val="1350"/>
                        </a:lnSpc>
                        <a:spcBef>
                          <a:spcPts val="0"/>
                        </a:spcBef>
                        <a:spcAft>
                          <a:spcPts val="0"/>
                        </a:spcAft>
                      </a:pPr>
                      <a:r>
                        <a:rPr lang="de-DE" sz="2400">
                          <a:effectLst/>
                        </a:rPr>
                        <a:t>number of categories, which equals 3 in our case study</a:t>
                      </a:r>
                      <a:endParaRPr lang="en-US" sz="2400">
                        <a:solidFill>
                          <a:srgbClr val="000000"/>
                        </a:solidFill>
                        <a:effectLst/>
                        <a:latin typeface="Times New Roman"/>
                        <a:ea typeface="Times New Roman"/>
                      </a:endParaRPr>
                    </a:p>
                  </a:txBody>
                  <a:tcPr marL="68580" marR="68580" marT="0" marB="0" anchor="ctr"/>
                </a:tc>
              </a:tr>
              <a:tr h="361227">
                <a:tc>
                  <a:txBody>
                    <a:bodyPr/>
                    <a:lstStyle/>
                    <a:p>
                      <a:pPr marL="0" marR="0" algn="l">
                        <a:lnSpc>
                          <a:spcPts val="1350"/>
                        </a:lnSpc>
                        <a:spcBef>
                          <a:spcPts val="0"/>
                        </a:spcBef>
                        <a:spcAft>
                          <a:spcPts val="0"/>
                        </a:spcAft>
                      </a:pPr>
                      <a:r>
                        <a:rPr lang="de-DE" sz="2400" i="1">
                          <a:effectLst/>
                        </a:rPr>
                        <a:t>i</a:t>
                      </a:r>
                      <a:endParaRPr lang="en-US" sz="2400" i="1">
                        <a:solidFill>
                          <a:srgbClr val="000000"/>
                        </a:solidFill>
                        <a:effectLst/>
                        <a:latin typeface="Times New Roman"/>
                        <a:ea typeface="Times New Roman"/>
                      </a:endParaRPr>
                    </a:p>
                  </a:txBody>
                  <a:tcPr marL="68580" marR="68580" marT="0" marB="0" anchor="ctr"/>
                </a:tc>
                <a:tc>
                  <a:txBody>
                    <a:bodyPr/>
                    <a:lstStyle/>
                    <a:p>
                      <a:pPr marL="0" marR="0" algn="l">
                        <a:lnSpc>
                          <a:spcPts val="1350"/>
                        </a:lnSpc>
                        <a:spcBef>
                          <a:spcPts val="0"/>
                        </a:spcBef>
                        <a:spcAft>
                          <a:spcPts val="0"/>
                        </a:spcAft>
                      </a:pPr>
                      <a:r>
                        <a:rPr lang="de-DE" sz="2400">
                          <a:effectLst/>
                        </a:rPr>
                        <a:t>index for a category at the interval’s initial time point</a:t>
                      </a:r>
                      <a:endParaRPr lang="en-US" sz="2400">
                        <a:solidFill>
                          <a:srgbClr val="000000"/>
                        </a:solidFill>
                        <a:effectLst/>
                        <a:latin typeface="Times New Roman"/>
                        <a:ea typeface="Times New Roman"/>
                      </a:endParaRPr>
                    </a:p>
                  </a:txBody>
                  <a:tcPr marL="68580" marR="68580" marT="0" marB="0" anchor="ctr"/>
                </a:tc>
              </a:tr>
              <a:tr h="361227">
                <a:tc>
                  <a:txBody>
                    <a:bodyPr/>
                    <a:lstStyle/>
                    <a:p>
                      <a:pPr marL="0" marR="0" algn="l">
                        <a:lnSpc>
                          <a:spcPts val="1350"/>
                        </a:lnSpc>
                        <a:spcBef>
                          <a:spcPts val="0"/>
                        </a:spcBef>
                        <a:spcAft>
                          <a:spcPts val="0"/>
                        </a:spcAft>
                      </a:pPr>
                      <a:r>
                        <a:rPr lang="de-DE" sz="2400" i="1">
                          <a:effectLst/>
                        </a:rPr>
                        <a:t>j</a:t>
                      </a:r>
                      <a:endParaRPr lang="en-US" sz="2400" i="1">
                        <a:solidFill>
                          <a:srgbClr val="000000"/>
                        </a:solidFill>
                        <a:effectLst/>
                        <a:latin typeface="Times New Roman"/>
                        <a:ea typeface="Times New Roman"/>
                      </a:endParaRPr>
                    </a:p>
                  </a:txBody>
                  <a:tcPr marL="68580" marR="68580" marT="0" marB="0" anchor="ctr"/>
                </a:tc>
                <a:tc>
                  <a:txBody>
                    <a:bodyPr/>
                    <a:lstStyle/>
                    <a:p>
                      <a:pPr marL="0" marR="0" algn="l">
                        <a:lnSpc>
                          <a:spcPts val="1350"/>
                        </a:lnSpc>
                        <a:spcBef>
                          <a:spcPts val="0"/>
                        </a:spcBef>
                        <a:spcAft>
                          <a:spcPts val="0"/>
                        </a:spcAft>
                      </a:pPr>
                      <a:r>
                        <a:rPr lang="de-DE" sz="2400">
                          <a:effectLst/>
                        </a:rPr>
                        <a:t>index for a category at the interval’s final time point</a:t>
                      </a:r>
                      <a:endParaRPr lang="en-US" sz="2400">
                        <a:solidFill>
                          <a:srgbClr val="000000"/>
                        </a:solidFill>
                        <a:effectLst/>
                        <a:latin typeface="Times New Roman"/>
                        <a:ea typeface="Times New Roman"/>
                      </a:endParaRPr>
                    </a:p>
                  </a:txBody>
                  <a:tcPr marL="68580" marR="68580" marT="0" marB="0" anchor="ctr"/>
                </a:tc>
              </a:tr>
              <a:tr h="361227">
                <a:tc>
                  <a:txBody>
                    <a:bodyPr/>
                    <a:lstStyle/>
                    <a:p>
                      <a:pPr marL="0" marR="0" algn="l">
                        <a:lnSpc>
                          <a:spcPts val="1350"/>
                        </a:lnSpc>
                        <a:spcBef>
                          <a:spcPts val="0"/>
                        </a:spcBef>
                        <a:spcAft>
                          <a:spcPts val="0"/>
                        </a:spcAft>
                      </a:pPr>
                      <a:r>
                        <a:rPr lang="de-DE" sz="2400" i="1" dirty="0">
                          <a:effectLst/>
                        </a:rPr>
                        <a:t>C</a:t>
                      </a:r>
                      <a:r>
                        <a:rPr lang="de-DE" sz="2400" i="1" baseline="-25000" dirty="0">
                          <a:effectLst/>
                        </a:rPr>
                        <a:t>ij</a:t>
                      </a:r>
                      <a:endParaRPr lang="en-US" sz="2400" i="1" dirty="0">
                        <a:solidFill>
                          <a:srgbClr val="000000"/>
                        </a:solidFill>
                        <a:effectLst/>
                        <a:latin typeface="Times New Roman"/>
                        <a:ea typeface="Times New Roman"/>
                      </a:endParaRPr>
                    </a:p>
                  </a:txBody>
                  <a:tcPr marL="68580" marR="68580" marT="0" marB="0" anchor="ctr"/>
                </a:tc>
                <a:tc>
                  <a:txBody>
                    <a:bodyPr/>
                    <a:lstStyle/>
                    <a:p>
                      <a:pPr marL="0" marR="0" algn="l">
                        <a:lnSpc>
                          <a:spcPts val="1350"/>
                        </a:lnSpc>
                        <a:spcBef>
                          <a:spcPts val="0"/>
                        </a:spcBef>
                        <a:spcAft>
                          <a:spcPts val="0"/>
                        </a:spcAft>
                      </a:pPr>
                      <a:r>
                        <a:rPr lang="de-DE" sz="2400" dirty="0">
                          <a:effectLst/>
                        </a:rPr>
                        <a:t>number of pixels that transition from category </a:t>
                      </a:r>
                      <a:r>
                        <a:rPr lang="de-DE" sz="2400" i="1" dirty="0">
                          <a:effectLst/>
                        </a:rPr>
                        <a:t>i</a:t>
                      </a:r>
                      <a:r>
                        <a:rPr lang="de-DE" sz="2400" dirty="0">
                          <a:effectLst/>
                        </a:rPr>
                        <a:t> to category </a:t>
                      </a:r>
                      <a:r>
                        <a:rPr lang="de-DE" sz="2400" i="1" dirty="0">
                          <a:effectLst/>
                        </a:rPr>
                        <a:t>j</a:t>
                      </a:r>
                      <a:endParaRPr lang="en-US" sz="2400" i="1" dirty="0">
                        <a:solidFill>
                          <a:srgbClr val="000000"/>
                        </a:solidFill>
                        <a:effectLst/>
                        <a:latin typeface="Times New Roman"/>
                        <a:ea typeface="Times New Roman"/>
                      </a:endParaRPr>
                    </a:p>
                  </a:txBody>
                  <a:tcPr marL="68580" marR="68580" marT="0" marB="0" anchor="ctr"/>
                </a:tc>
              </a:tr>
              <a:tr h="361227">
                <a:tc>
                  <a:txBody>
                    <a:bodyPr/>
                    <a:lstStyle/>
                    <a:p>
                      <a:pPr marL="0" marR="0" algn="l">
                        <a:lnSpc>
                          <a:spcPts val="1350"/>
                        </a:lnSpc>
                        <a:spcBef>
                          <a:spcPts val="0"/>
                        </a:spcBef>
                        <a:spcAft>
                          <a:spcPts val="0"/>
                        </a:spcAft>
                      </a:pPr>
                      <a:r>
                        <a:rPr lang="de-DE" sz="2400" i="1" dirty="0">
                          <a:effectLst/>
                        </a:rPr>
                        <a:t>S</a:t>
                      </a:r>
                      <a:endParaRPr lang="en-US" sz="2400" i="1" dirty="0">
                        <a:solidFill>
                          <a:srgbClr val="000000"/>
                        </a:solidFill>
                        <a:effectLst/>
                        <a:latin typeface="Times New Roman"/>
                        <a:ea typeface="Times New Roman"/>
                      </a:endParaRPr>
                    </a:p>
                  </a:txBody>
                  <a:tcPr marL="68580" marR="68580" marT="0" marB="0" anchor="ctr"/>
                </a:tc>
                <a:tc>
                  <a:txBody>
                    <a:bodyPr/>
                    <a:lstStyle/>
                    <a:p>
                      <a:pPr marL="0" marR="0" algn="l">
                        <a:lnSpc>
                          <a:spcPts val="1350"/>
                        </a:lnSpc>
                        <a:spcBef>
                          <a:spcPts val="0"/>
                        </a:spcBef>
                        <a:spcAft>
                          <a:spcPts val="0"/>
                        </a:spcAft>
                      </a:pPr>
                      <a:r>
                        <a:rPr lang="de-DE" sz="2400" dirty="0">
                          <a:effectLst/>
                        </a:rPr>
                        <a:t>total change as percent of </a:t>
                      </a:r>
                      <a:r>
                        <a:rPr lang="de-DE" sz="2400" dirty="0" smtClean="0">
                          <a:effectLst/>
                        </a:rPr>
                        <a:t>domain</a:t>
                      </a:r>
                      <a:endParaRPr lang="en-US" sz="2400" dirty="0">
                        <a:solidFill>
                          <a:srgbClr val="000000"/>
                        </a:solidFill>
                        <a:effectLst/>
                        <a:latin typeface="Times New Roman"/>
                        <a:ea typeface="Times New Roman"/>
                      </a:endParaRPr>
                    </a:p>
                  </a:txBody>
                  <a:tcPr marL="68580" marR="68580" marT="0" marB="0" anchor="ctr"/>
                </a:tc>
              </a:tr>
            </a:tbl>
          </a:graphicData>
        </a:graphic>
      </p:graphicFrame>
      <p:sp>
        <p:nvSpPr>
          <p:cNvPr id="4" name="Slide Number Placeholder 3"/>
          <p:cNvSpPr>
            <a:spLocks noGrp="1"/>
          </p:cNvSpPr>
          <p:nvPr>
            <p:ph type="sldNum" sz="quarter" idx="12"/>
          </p:nvPr>
        </p:nvSpPr>
        <p:spPr/>
        <p:txBody>
          <a:bodyPr/>
          <a:lstStyle/>
          <a:p>
            <a:fld id="{B6F15528-21DE-4FAA-801E-634DDDAF4B2B}" type="slidenum">
              <a:rPr lang="en-US" smtClean="0"/>
              <a:pPr/>
              <a:t>15</a:t>
            </a:fld>
            <a:endParaRPr lang="en-US"/>
          </a:p>
        </p:txBody>
      </p:sp>
    </p:spTree>
    <p:extLst>
      <p:ext uri="{BB962C8B-B14F-4D97-AF65-F5344CB8AC3E}">
        <p14:creationId xmlns:p14="http://schemas.microsoft.com/office/powerpoint/2010/main" val="14959989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Notation for central entries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16</a:t>
            </a:fld>
            <a:endParaRPr lang="en-US"/>
          </a:p>
        </p:txBody>
      </p:sp>
      <p:graphicFrame>
        <p:nvGraphicFramePr>
          <p:cNvPr id="5" name="Table 4"/>
          <p:cNvGraphicFramePr>
            <a:graphicFrameLocks noGrp="1" noChangeAspect="1"/>
          </p:cNvGraphicFramePr>
          <p:nvPr>
            <p:extLst>
              <p:ext uri="{D42A27DB-BD31-4B8C-83A1-F6EECF244321}">
                <p14:modId xmlns:p14="http://schemas.microsoft.com/office/powerpoint/2010/main" val="1167159455"/>
              </p:ext>
            </p:extLst>
          </p:nvPr>
        </p:nvGraphicFramePr>
        <p:xfrm>
          <a:off x="457200" y="1752600"/>
          <a:ext cx="8305801" cy="4419597"/>
        </p:xfrm>
        <a:graphic>
          <a:graphicData uri="http://schemas.openxmlformats.org/drawingml/2006/table">
            <a:tbl>
              <a:tblPr firstRow="1" firstCol="1" bandRow="1">
                <a:tableStyleId>{5940675A-B579-460E-94D1-54222C63F5DA}</a:tableStyleId>
              </a:tblPr>
              <a:tblGrid>
                <a:gridCol w="1355955"/>
                <a:gridCol w="1178661"/>
                <a:gridCol w="1178661"/>
                <a:gridCol w="969453"/>
                <a:gridCol w="1082922"/>
                <a:gridCol w="1100650"/>
                <a:gridCol w="1439499"/>
              </a:tblGrid>
              <a:tr h="631371">
                <a:tc rowSpan="2">
                  <a:txBody>
                    <a:bodyPr/>
                    <a:lstStyle/>
                    <a:p>
                      <a:pPr marL="0" marR="0" algn="ctr">
                        <a:lnSpc>
                          <a:spcPts val="1500"/>
                        </a:lnSpc>
                        <a:spcBef>
                          <a:spcPts val="0"/>
                        </a:spcBef>
                        <a:spcAft>
                          <a:spcPts val="0"/>
                        </a:spcAft>
                      </a:pPr>
                      <a:r>
                        <a:rPr lang="de-DE" sz="2800" dirty="0">
                          <a:effectLst/>
                        </a:rPr>
                        <a:t> </a:t>
                      </a:r>
                      <a:endParaRPr lang="en-US" sz="2800" dirty="0">
                        <a:solidFill>
                          <a:srgbClr val="000000"/>
                        </a:solidFill>
                        <a:effectLst/>
                        <a:latin typeface="Times New Roman"/>
                        <a:ea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rowSpan="2">
                  <a:txBody>
                    <a:bodyPr/>
                    <a:lstStyle/>
                    <a:p>
                      <a:pPr marL="0" marR="0" algn="ctr">
                        <a:lnSpc>
                          <a:spcPts val="1500"/>
                        </a:lnSpc>
                        <a:spcBef>
                          <a:spcPts val="0"/>
                        </a:spcBef>
                        <a:spcAft>
                          <a:spcPts val="0"/>
                        </a:spcAft>
                      </a:pPr>
                      <a:r>
                        <a:rPr lang="de-DE" sz="2800" dirty="0">
                          <a:effectLst/>
                        </a:rPr>
                        <a:t> </a:t>
                      </a:r>
                      <a:endParaRPr lang="en-US" sz="2800" dirty="0">
                        <a:solidFill>
                          <a:srgbClr val="000000"/>
                        </a:solidFill>
                        <a:effectLst/>
                        <a:latin typeface="Times New Roman"/>
                        <a:ea typeface="Times New Roman"/>
                      </a:endParaRPr>
                    </a:p>
                  </a:txBody>
                  <a:tcPr marL="68580" marR="6858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gridSpan="3">
                  <a:txBody>
                    <a:bodyPr/>
                    <a:lstStyle/>
                    <a:p>
                      <a:pPr marL="0" marR="0" algn="ctr">
                        <a:lnSpc>
                          <a:spcPts val="1500"/>
                        </a:lnSpc>
                        <a:spcBef>
                          <a:spcPts val="0"/>
                        </a:spcBef>
                        <a:spcAft>
                          <a:spcPts val="0"/>
                        </a:spcAft>
                      </a:pPr>
                      <a:r>
                        <a:rPr lang="de-DE" sz="2800">
                          <a:effectLst/>
                        </a:rPr>
                        <a:t>2004</a:t>
                      </a:r>
                      <a:endParaRPr lang="en-US" sz="2800">
                        <a:solidFill>
                          <a:srgbClr val="000000"/>
                        </a:solidFill>
                        <a:effectLst/>
                        <a:latin typeface="Times New Roman"/>
                        <a:ea typeface="Times New Roman"/>
                      </a:endParaRPr>
                    </a:p>
                  </a:txBody>
                  <a:tcPr marL="68580" marR="68580" marT="0" marB="0" anchor="ctr"/>
                </a:tc>
                <a:tc hMerge="1">
                  <a:txBody>
                    <a:bodyPr/>
                    <a:lstStyle/>
                    <a:p>
                      <a:endParaRPr lang="en-US"/>
                    </a:p>
                  </a:txBody>
                  <a:tcPr/>
                </a:tc>
                <a:tc hMerge="1">
                  <a:txBody>
                    <a:bodyPr/>
                    <a:lstStyle/>
                    <a:p>
                      <a:endParaRPr lang="en-US"/>
                    </a:p>
                  </a:txBody>
                  <a:tcPr/>
                </a:tc>
                <a:tc>
                  <a:txBody>
                    <a:bodyPr/>
                    <a:lstStyle/>
                    <a:p>
                      <a:pPr marL="0" marR="0" algn="ctr">
                        <a:lnSpc>
                          <a:spcPts val="1500"/>
                        </a:lnSpc>
                        <a:spcBef>
                          <a:spcPts val="0"/>
                        </a:spcBef>
                        <a:spcAft>
                          <a:spcPts val="0"/>
                        </a:spcAft>
                      </a:pPr>
                      <a:r>
                        <a:rPr lang="de-DE" sz="2800">
                          <a:effectLst/>
                        </a:rPr>
                        <a:t>2000</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Interval</a:t>
                      </a:r>
                      <a:endParaRPr lang="en-US" sz="2800">
                        <a:solidFill>
                          <a:srgbClr val="000000"/>
                        </a:solidFill>
                        <a:effectLst/>
                        <a:latin typeface="Times New Roman"/>
                        <a:ea typeface="Times New Roman"/>
                      </a:endParaRPr>
                    </a:p>
                  </a:txBody>
                  <a:tcPr marL="68580" marR="68580" marT="0" marB="0" anchor="ctr"/>
                </a:tc>
              </a:tr>
              <a:tr h="631371">
                <a:tc vMerge="1">
                  <a:txBody>
                    <a:bodyPr/>
                    <a:lstStyle/>
                    <a:p>
                      <a:endParaRPr lang="en-US"/>
                    </a:p>
                  </a:txBody>
                  <a:tcPr/>
                </a:tc>
                <a:tc vMerge="1">
                  <a:txBody>
                    <a:bodyPr/>
                    <a:lstStyle/>
                    <a:p>
                      <a:endParaRPr lang="en-US"/>
                    </a:p>
                  </a:txBody>
                  <a:tcPr/>
                </a:tc>
                <a:tc>
                  <a:txBody>
                    <a:bodyPr/>
                    <a:lstStyle/>
                    <a:p>
                      <a:pPr marL="0" marR="0" algn="ctr">
                        <a:lnSpc>
                          <a:spcPts val="1500"/>
                        </a:lnSpc>
                        <a:spcBef>
                          <a:spcPts val="0"/>
                        </a:spcBef>
                        <a:spcAft>
                          <a:spcPts val="0"/>
                        </a:spcAft>
                      </a:pPr>
                      <a:r>
                        <a:rPr lang="de-DE" sz="2800" dirty="0">
                          <a:effectLst/>
                        </a:rPr>
                        <a:t>Forest</a:t>
                      </a:r>
                      <a:endParaRPr lang="en-US" sz="28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dirty="0">
                          <a:effectLst/>
                        </a:rPr>
                        <a:t>Bare</a:t>
                      </a:r>
                      <a:endParaRPr lang="en-US" sz="28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Grass</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Total</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Loss</a:t>
                      </a:r>
                      <a:endParaRPr lang="en-US" sz="2800">
                        <a:solidFill>
                          <a:srgbClr val="000000"/>
                        </a:solidFill>
                        <a:effectLst/>
                        <a:latin typeface="Times New Roman"/>
                        <a:ea typeface="Times New Roman"/>
                      </a:endParaRPr>
                    </a:p>
                  </a:txBody>
                  <a:tcPr marL="68580" marR="68580" marT="0" marB="0" anchor="ctr"/>
                </a:tc>
              </a:tr>
              <a:tr h="631371">
                <a:tc rowSpan="3">
                  <a:txBody>
                    <a:bodyPr/>
                    <a:lstStyle/>
                    <a:p>
                      <a:pPr marL="0" marR="0" algn="ctr">
                        <a:lnSpc>
                          <a:spcPts val="1500"/>
                        </a:lnSpc>
                        <a:spcBef>
                          <a:spcPts val="0"/>
                        </a:spcBef>
                        <a:spcAft>
                          <a:spcPts val="0"/>
                        </a:spcAft>
                      </a:pPr>
                      <a:r>
                        <a:rPr lang="de-DE" sz="2800" dirty="0">
                          <a:effectLst/>
                        </a:rPr>
                        <a:t>2000</a:t>
                      </a:r>
                      <a:endParaRPr lang="en-US" sz="2800" dirty="0">
                        <a:solidFill>
                          <a:srgbClr val="000000"/>
                        </a:solidFill>
                        <a:effectLst/>
                        <a:latin typeface="Times New Roman"/>
                        <a:ea typeface="Times New Roman"/>
                      </a:endParaRPr>
                    </a:p>
                  </a:txBody>
                  <a:tcPr marL="68580" marR="68580" marT="0" marB="0" vert="vert270" anchor="ctr"/>
                </a:tc>
                <a:tc>
                  <a:txBody>
                    <a:bodyPr/>
                    <a:lstStyle/>
                    <a:p>
                      <a:pPr marL="0" marR="0" algn="ctr">
                        <a:lnSpc>
                          <a:spcPts val="1500"/>
                        </a:lnSpc>
                        <a:spcBef>
                          <a:spcPts val="0"/>
                        </a:spcBef>
                        <a:spcAft>
                          <a:spcPts val="0"/>
                        </a:spcAft>
                      </a:pPr>
                      <a:r>
                        <a:rPr lang="de-DE" sz="2800">
                          <a:effectLst/>
                        </a:rPr>
                        <a:t>Forest</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2800" b="1" i="1" dirty="0" smtClean="0">
                          <a:solidFill>
                            <a:srgbClr val="000000"/>
                          </a:solidFill>
                          <a:effectLst/>
                          <a:latin typeface="Times New Roman"/>
                          <a:ea typeface="Times New Roman"/>
                        </a:rPr>
                        <a:t>C</a:t>
                      </a:r>
                      <a:r>
                        <a:rPr lang="en-US" sz="2800" b="1" i="1" baseline="-25000" dirty="0" smtClean="0">
                          <a:solidFill>
                            <a:srgbClr val="000000"/>
                          </a:solidFill>
                          <a:effectLst/>
                          <a:latin typeface="Times New Roman"/>
                          <a:ea typeface="Times New Roman"/>
                        </a:rPr>
                        <a:t>11</a:t>
                      </a:r>
                      <a:endParaRPr lang="en-US" sz="2800" b="1" i="1" baseline="-250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2800" b="1" i="1" dirty="0" smtClean="0">
                          <a:solidFill>
                            <a:srgbClr val="000000"/>
                          </a:solidFill>
                          <a:effectLst/>
                          <a:latin typeface="Times New Roman"/>
                          <a:ea typeface="Times New Roman"/>
                        </a:rPr>
                        <a:t>C</a:t>
                      </a:r>
                      <a:r>
                        <a:rPr lang="en-US" sz="2800" b="1" i="1" baseline="-25000" dirty="0" smtClean="0">
                          <a:solidFill>
                            <a:srgbClr val="000000"/>
                          </a:solidFill>
                          <a:effectLst/>
                          <a:latin typeface="Times New Roman"/>
                          <a:ea typeface="Times New Roman"/>
                        </a:rPr>
                        <a:t>12</a:t>
                      </a:r>
                      <a:endParaRPr lang="en-US" sz="2800" b="1" i="1" baseline="-250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2800" b="1" i="1" dirty="0" smtClean="0">
                          <a:solidFill>
                            <a:srgbClr val="000000"/>
                          </a:solidFill>
                          <a:effectLst/>
                          <a:latin typeface="Times New Roman"/>
                          <a:ea typeface="Times New Roman"/>
                        </a:rPr>
                        <a:t>C</a:t>
                      </a:r>
                      <a:r>
                        <a:rPr lang="en-US" sz="2800" b="1" i="1" baseline="-25000" dirty="0" smtClean="0">
                          <a:solidFill>
                            <a:srgbClr val="000000"/>
                          </a:solidFill>
                          <a:effectLst/>
                          <a:latin typeface="Times New Roman"/>
                          <a:ea typeface="Times New Roman"/>
                        </a:rPr>
                        <a:t>13</a:t>
                      </a:r>
                      <a:endParaRPr lang="en-US" sz="2800" b="1" i="1" baseline="-250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a:solidFill>
                          <a:srgbClr val="000000"/>
                        </a:solidFill>
                        <a:effectLst/>
                        <a:latin typeface="Times New Roman"/>
                        <a:ea typeface="Times New Roman"/>
                      </a:endParaRPr>
                    </a:p>
                  </a:txBody>
                  <a:tcPr marL="68580" marR="68580" marT="0" marB="0" anchor="ctr"/>
                </a:tc>
              </a:tr>
              <a:tr h="631371">
                <a:tc vMerge="1">
                  <a:txBody>
                    <a:bodyPr/>
                    <a:lstStyle/>
                    <a:p>
                      <a:endParaRPr lang="en-US"/>
                    </a:p>
                  </a:txBody>
                  <a:tcPr/>
                </a:tc>
                <a:tc>
                  <a:txBody>
                    <a:bodyPr/>
                    <a:lstStyle/>
                    <a:p>
                      <a:pPr marL="0" marR="0" algn="ctr">
                        <a:lnSpc>
                          <a:spcPts val="1500"/>
                        </a:lnSpc>
                        <a:spcBef>
                          <a:spcPts val="0"/>
                        </a:spcBef>
                        <a:spcAft>
                          <a:spcPts val="0"/>
                        </a:spcAft>
                      </a:pPr>
                      <a:r>
                        <a:rPr lang="de-DE" sz="2800">
                          <a:effectLst/>
                        </a:rPr>
                        <a:t>Bare</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2800" b="1" i="1" dirty="0" smtClean="0">
                          <a:solidFill>
                            <a:srgbClr val="000000"/>
                          </a:solidFill>
                          <a:effectLst/>
                          <a:latin typeface="Times New Roman"/>
                          <a:ea typeface="Times New Roman"/>
                        </a:rPr>
                        <a:t>C</a:t>
                      </a:r>
                      <a:r>
                        <a:rPr lang="en-US" sz="2800" b="1" i="1" baseline="-25000" dirty="0" smtClean="0">
                          <a:solidFill>
                            <a:srgbClr val="000000"/>
                          </a:solidFill>
                          <a:effectLst/>
                          <a:latin typeface="Times New Roman"/>
                          <a:ea typeface="Times New Roman"/>
                        </a:rPr>
                        <a:t>21</a:t>
                      </a:r>
                      <a:endParaRPr lang="en-US" sz="2800" b="1" i="1" baseline="-250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2800" b="1" i="1" dirty="0" smtClean="0">
                          <a:solidFill>
                            <a:srgbClr val="000000"/>
                          </a:solidFill>
                          <a:effectLst/>
                          <a:latin typeface="Times New Roman"/>
                          <a:ea typeface="Times New Roman"/>
                        </a:rPr>
                        <a:t>C</a:t>
                      </a:r>
                      <a:r>
                        <a:rPr lang="en-US" sz="2800" b="1" i="1" baseline="-25000" dirty="0" smtClean="0">
                          <a:solidFill>
                            <a:srgbClr val="000000"/>
                          </a:solidFill>
                          <a:effectLst/>
                          <a:latin typeface="Times New Roman"/>
                          <a:ea typeface="Times New Roman"/>
                        </a:rPr>
                        <a:t>22</a:t>
                      </a:r>
                      <a:endParaRPr lang="en-US" sz="2800" b="1" i="1" baseline="-250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2800" b="1" i="1" dirty="0" smtClean="0">
                          <a:solidFill>
                            <a:srgbClr val="000000"/>
                          </a:solidFill>
                          <a:effectLst/>
                          <a:latin typeface="Times New Roman"/>
                          <a:ea typeface="Times New Roman"/>
                        </a:rPr>
                        <a:t>C</a:t>
                      </a:r>
                      <a:r>
                        <a:rPr lang="en-US" sz="2800" b="1" i="1" baseline="-25000" dirty="0" smtClean="0">
                          <a:solidFill>
                            <a:srgbClr val="000000"/>
                          </a:solidFill>
                          <a:effectLst/>
                          <a:latin typeface="Times New Roman"/>
                          <a:ea typeface="Times New Roman"/>
                        </a:rPr>
                        <a:t>23</a:t>
                      </a:r>
                      <a:endParaRPr lang="en-US" sz="2800" b="1" i="1" baseline="-250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dirty="0">
                        <a:solidFill>
                          <a:srgbClr val="000000"/>
                        </a:solidFill>
                        <a:effectLst/>
                        <a:latin typeface="Times New Roman"/>
                        <a:ea typeface="Times New Roman"/>
                      </a:endParaRPr>
                    </a:p>
                  </a:txBody>
                  <a:tcPr marL="68580" marR="68580" marT="0" marB="0" anchor="ctr"/>
                </a:tc>
              </a:tr>
              <a:tr h="631371">
                <a:tc vMerge="1">
                  <a:txBody>
                    <a:bodyPr/>
                    <a:lstStyle/>
                    <a:p>
                      <a:endParaRPr lang="en-US"/>
                    </a:p>
                  </a:txBody>
                  <a:tcPr/>
                </a:tc>
                <a:tc>
                  <a:txBody>
                    <a:bodyPr/>
                    <a:lstStyle/>
                    <a:p>
                      <a:pPr marL="0" marR="0" algn="ctr">
                        <a:lnSpc>
                          <a:spcPts val="1500"/>
                        </a:lnSpc>
                        <a:spcBef>
                          <a:spcPts val="0"/>
                        </a:spcBef>
                        <a:spcAft>
                          <a:spcPts val="0"/>
                        </a:spcAft>
                      </a:pPr>
                      <a:r>
                        <a:rPr lang="de-DE" sz="2800">
                          <a:effectLst/>
                        </a:rPr>
                        <a:t>Grass</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2800" b="1" i="1" dirty="0" smtClean="0">
                          <a:solidFill>
                            <a:srgbClr val="000000"/>
                          </a:solidFill>
                          <a:effectLst/>
                          <a:latin typeface="Times New Roman"/>
                          <a:ea typeface="Times New Roman"/>
                        </a:rPr>
                        <a:t>C</a:t>
                      </a:r>
                      <a:r>
                        <a:rPr lang="en-US" sz="2800" b="1" i="1" baseline="-25000" dirty="0" smtClean="0">
                          <a:solidFill>
                            <a:srgbClr val="000000"/>
                          </a:solidFill>
                          <a:effectLst/>
                          <a:latin typeface="Times New Roman"/>
                          <a:ea typeface="Times New Roman"/>
                        </a:rPr>
                        <a:t>31</a:t>
                      </a:r>
                      <a:endParaRPr lang="en-US" sz="2800" b="1" i="1" baseline="-250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2800" b="1" i="1" dirty="0" smtClean="0">
                          <a:solidFill>
                            <a:srgbClr val="000000"/>
                          </a:solidFill>
                          <a:effectLst/>
                          <a:latin typeface="Times New Roman"/>
                          <a:ea typeface="Times New Roman"/>
                        </a:rPr>
                        <a:t>C</a:t>
                      </a:r>
                      <a:r>
                        <a:rPr lang="en-US" sz="2800" b="1" i="1" baseline="-25000" dirty="0" smtClean="0">
                          <a:solidFill>
                            <a:srgbClr val="000000"/>
                          </a:solidFill>
                          <a:effectLst/>
                          <a:latin typeface="Times New Roman"/>
                          <a:ea typeface="Times New Roman"/>
                        </a:rPr>
                        <a:t>32</a:t>
                      </a:r>
                      <a:endParaRPr lang="en-US" sz="2800" b="1" i="1" baseline="-250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2800" b="1" i="1" dirty="0" smtClean="0">
                          <a:solidFill>
                            <a:srgbClr val="000000"/>
                          </a:solidFill>
                          <a:effectLst/>
                          <a:latin typeface="Times New Roman"/>
                          <a:ea typeface="Times New Roman"/>
                        </a:rPr>
                        <a:t>C</a:t>
                      </a:r>
                      <a:r>
                        <a:rPr lang="en-US" sz="2800" b="1" i="1" baseline="-25000" dirty="0" smtClean="0">
                          <a:solidFill>
                            <a:srgbClr val="000000"/>
                          </a:solidFill>
                          <a:effectLst/>
                          <a:latin typeface="Times New Roman"/>
                          <a:ea typeface="Times New Roman"/>
                        </a:rPr>
                        <a:t>33</a:t>
                      </a:r>
                      <a:endParaRPr lang="en-US" sz="2800" b="1" i="1" baseline="-250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dirty="0">
                        <a:solidFill>
                          <a:srgbClr val="000000"/>
                        </a:solidFill>
                        <a:effectLst/>
                        <a:latin typeface="Times New Roman"/>
                        <a:ea typeface="Times New Roman"/>
                      </a:endParaRPr>
                    </a:p>
                  </a:txBody>
                  <a:tcPr marL="68580" marR="68580" marT="0" marB="0" anchor="ctr"/>
                </a:tc>
              </a:tr>
              <a:tr h="631371">
                <a:tc>
                  <a:txBody>
                    <a:bodyPr/>
                    <a:lstStyle/>
                    <a:p>
                      <a:pPr marL="0" marR="0" algn="ctr">
                        <a:lnSpc>
                          <a:spcPts val="1500"/>
                        </a:lnSpc>
                        <a:spcBef>
                          <a:spcPts val="0"/>
                        </a:spcBef>
                        <a:spcAft>
                          <a:spcPts val="0"/>
                        </a:spcAft>
                      </a:pPr>
                      <a:r>
                        <a:rPr lang="de-DE" sz="2800" dirty="0">
                          <a:effectLst/>
                        </a:rPr>
                        <a:t>2004</a:t>
                      </a:r>
                      <a:endParaRPr lang="en-US" sz="28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Total</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dirty="0">
                        <a:solidFill>
                          <a:srgbClr val="000000"/>
                        </a:solidFill>
                        <a:effectLst/>
                        <a:latin typeface="Times New Roman"/>
                        <a:ea typeface="Times New Roman"/>
                      </a:endParaRPr>
                    </a:p>
                  </a:txBody>
                  <a:tcPr marL="68580" marR="68580" marT="0" marB="0" anchor="ctr">
                    <a:lnR w="12700" cap="flat" cmpd="sng" algn="ctr">
                      <a:noFill/>
                      <a:prstDash val="solid"/>
                      <a:round/>
                      <a:headEnd type="none" w="med" len="med"/>
                      <a:tailEnd type="none" w="med" len="med"/>
                    </a:lnR>
                  </a:tcPr>
                </a:tc>
              </a:tr>
              <a:tr h="631371">
                <a:tc>
                  <a:txBody>
                    <a:bodyPr/>
                    <a:lstStyle/>
                    <a:p>
                      <a:pPr marL="0" marR="0" algn="ctr">
                        <a:lnSpc>
                          <a:spcPts val="1500"/>
                        </a:lnSpc>
                        <a:spcBef>
                          <a:spcPts val="0"/>
                        </a:spcBef>
                        <a:spcAft>
                          <a:spcPts val="0"/>
                        </a:spcAft>
                      </a:pPr>
                      <a:r>
                        <a:rPr lang="de-DE" sz="2800">
                          <a:effectLst/>
                        </a:rPr>
                        <a:t>Interval</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Gain</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dirty="0">
                        <a:solidFill>
                          <a:srgbClr val="000000"/>
                        </a:solidFill>
                        <a:effectLst/>
                        <a:latin typeface="Times New Roman"/>
                        <a:ea typeface="Times New Roman"/>
                      </a:endParaRPr>
                    </a:p>
                  </a:txBody>
                  <a:tcPr marL="68580" marR="68580" marT="0" marB="0" anchor="ctr">
                    <a:lnB w="12700" cap="flat" cmpd="sng" algn="ctr">
                      <a:noFill/>
                      <a:prstDash val="solid"/>
                      <a:round/>
                      <a:headEnd type="none" w="med" len="med"/>
                      <a:tailEnd type="none" w="med" len="med"/>
                    </a:lnB>
                  </a:tcPr>
                </a:tc>
                <a:tc>
                  <a:txBody>
                    <a:bodyPr/>
                    <a:lstStyle/>
                    <a:p>
                      <a:pPr marL="0" marR="0" algn="ctr">
                        <a:lnSpc>
                          <a:spcPts val="1500"/>
                        </a:lnSpc>
                        <a:spcBef>
                          <a:spcPts val="0"/>
                        </a:spcBef>
                        <a:spcAft>
                          <a:spcPts val="0"/>
                        </a:spcAft>
                      </a:pPr>
                      <a:endParaRPr lang="en-US" sz="2800" dirty="0">
                        <a:solidFill>
                          <a:srgbClr val="000000"/>
                        </a:solidFill>
                        <a:effectLst/>
                        <a:latin typeface="Times New Roman"/>
                        <a:ea typeface="Times New Roman"/>
                      </a:endParaRPr>
                    </a:p>
                  </a:txBody>
                  <a:tcPr marL="68580" marR="68580" marT="0" marB="0" anchor="ctr"/>
                </a:tc>
              </a:tr>
            </a:tbl>
          </a:graphicData>
        </a:graphic>
      </p:graphicFrame>
    </p:spTree>
    <p:extLst>
      <p:ext uri="{BB962C8B-B14F-4D97-AF65-F5344CB8AC3E}">
        <p14:creationId xmlns:p14="http://schemas.microsoft.com/office/powerpoint/2010/main" val="32119774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Equations 1-3</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Total change is sum of all central entries minus sum of diagonal entries.</a:t>
            </a:r>
          </a:p>
          <a:p>
            <a:pPr marL="514350" indent="-514350">
              <a:buFont typeface="+mj-lt"/>
              <a:buAutoNum type="arabicPeriod"/>
            </a:pPr>
            <a:r>
              <a:rPr lang="en-US" dirty="0" smtClean="0"/>
              <a:t>Quantity change is sum of net gain for all net gaining categories.</a:t>
            </a:r>
          </a:p>
          <a:p>
            <a:pPr marL="514350" indent="-514350">
              <a:buFont typeface="+mj-lt"/>
              <a:buAutoNum type="arabicPeriod"/>
            </a:pPr>
            <a:r>
              <a:rPr lang="en-US" dirty="0" smtClean="0"/>
              <a:t>Allocation change is Total Change minus Quantity change.</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17</a:t>
            </a:fld>
            <a:endParaRPr lang="en-US"/>
          </a:p>
        </p:txBody>
      </p:sp>
    </p:spTree>
    <p:extLst>
      <p:ext uri="{BB962C8B-B14F-4D97-AF65-F5344CB8AC3E}">
        <p14:creationId xmlns:p14="http://schemas.microsoft.com/office/powerpoint/2010/main" val="20911362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Equations 1-3</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18</a:t>
            </a:fld>
            <a:endParaRPr lang="en-US"/>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3505200"/>
            <a:ext cx="757296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1447799"/>
            <a:ext cx="5663612" cy="182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5486400"/>
            <a:ext cx="767036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85272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a:t>Total change separated into </a:t>
            </a:r>
            <a:r>
              <a:rPr lang="en-US" dirty="0" smtClean="0"/>
              <a:t>quantity disagreement and allocation disagreement</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19</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453" t="2182" r="58662" b="39178"/>
          <a:stretch/>
        </p:blipFill>
        <p:spPr bwMode="auto">
          <a:xfrm>
            <a:off x="2451417" y="1828800"/>
            <a:ext cx="3720783" cy="441511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817962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Links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sz="2800" dirty="0"/>
              <a:t>Participants should watch this video </a:t>
            </a:r>
            <a:r>
              <a:rPr lang="en-US" sz="2800" u="sng" dirty="0">
                <a:hlinkClick r:id="rId2"/>
              </a:rPr>
              <a:t>http://v.youku.com/v_show/id_XNzA4NTc5NjEy.html</a:t>
            </a:r>
            <a:endParaRPr lang="en-US" sz="2800" dirty="0"/>
          </a:p>
          <a:p>
            <a:pPr marL="0" indent="0">
              <a:buNone/>
            </a:pPr>
            <a:endParaRPr lang="en-US" sz="2800" dirty="0" smtClean="0"/>
          </a:p>
          <a:p>
            <a:pPr marL="0" indent="0">
              <a:buNone/>
            </a:pPr>
            <a:r>
              <a:rPr lang="en-US" sz="2800" dirty="0" smtClean="0"/>
              <a:t>Participants </a:t>
            </a:r>
            <a:r>
              <a:rPr lang="en-US" sz="2800" dirty="0"/>
              <a:t>should read this </a:t>
            </a:r>
            <a:r>
              <a:rPr lang="en-US" sz="2800" dirty="0" smtClean="0"/>
              <a:t>manuscript </a:t>
            </a:r>
            <a:r>
              <a:rPr lang="en-US" sz="2800" u="sng" dirty="0" smtClean="0">
                <a:hlinkClick r:id="rId3"/>
              </a:rPr>
              <a:t>http</a:t>
            </a:r>
            <a:r>
              <a:rPr lang="en-US" sz="2800" u="sng" dirty="0">
                <a:hlinkClick r:id="rId3"/>
              </a:rPr>
              <a:t>://www.mdpi.com/2073-445X/2/3/351</a:t>
            </a:r>
            <a:endParaRPr lang="en-US" sz="2800" dirty="0"/>
          </a:p>
          <a:p>
            <a:pPr marL="0" indent="0">
              <a:buNone/>
            </a:pPr>
            <a:endParaRPr lang="en-US" sz="2800" dirty="0" smtClean="0"/>
          </a:p>
          <a:p>
            <a:pPr marL="0" indent="0">
              <a:buNone/>
            </a:pPr>
            <a:r>
              <a:rPr lang="en-US" sz="2800" dirty="0" smtClean="0"/>
              <a:t>Participants </a:t>
            </a:r>
            <a:r>
              <a:rPr lang="en-US" sz="2800" dirty="0"/>
              <a:t>should see the </a:t>
            </a:r>
            <a:r>
              <a:rPr lang="en-US" sz="2800" dirty="0" smtClean="0"/>
              <a:t>zip file of PDFs </a:t>
            </a:r>
            <a:r>
              <a:rPr lang="en-US" sz="2800" dirty="0" smtClean="0"/>
              <a:t>of </a:t>
            </a:r>
            <a:r>
              <a:rPr lang="en-US" sz="2800" smtClean="0"/>
              <a:t>journal articles that </a:t>
            </a:r>
            <a:r>
              <a:rPr lang="en-US" sz="2800" dirty="0"/>
              <a:t>is item number </a:t>
            </a:r>
            <a:r>
              <a:rPr lang="en-US" sz="2800" dirty="0" smtClean="0"/>
              <a:t>61 </a:t>
            </a:r>
            <a:r>
              <a:rPr lang="en-US" sz="2800" dirty="0"/>
              <a:t>on </a:t>
            </a:r>
            <a:r>
              <a:rPr lang="en-US" sz="2800" u="sng" dirty="0">
                <a:hlinkClick r:id="rId4"/>
              </a:rPr>
              <a:t>http://www.clarku.edu/~rpontius/</a:t>
            </a:r>
            <a:endParaRPr lang="en-US" sz="2800" dirty="0"/>
          </a:p>
          <a:p>
            <a:pPr marL="0" indent="0">
              <a:buNone/>
            </a:pPr>
            <a:endParaRPr lang="en-US" sz="2800" dirty="0" smtClean="0"/>
          </a:p>
          <a:p>
            <a:pPr marL="0" indent="0">
              <a:buNone/>
            </a:pPr>
            <a:r>
              <a:rPr lang="en-US" sz="2800" dirty="0" smtClean="0"/>
              <a:t>Participants </a:t>
            </a:r>
            <a:r>
              <a:rPr lang="en-US" sz="2800" dirty="0"/>
              <a:t>should </a:t>
            </a:r>
            <a:r>
              <a:rPr lang="en-US" sz="2800" dirty="0" smtClean="0"/>
              <a:t>get the Excel that </a:t>
            </a:r>
            <a:r>
              <a:rPr lang="en-US" sz="2800" dirty="0"/>
              <a:t>is item number </a:t>
            </a:r>
            <a:r>
              <a:rPr lang="en-US" sz="2800" dirty="0" smtClean="0"/>
              <a:t>4 in </a:t>
            </a:r>
            <a:r>
              <a:rPr lang="en-US" sz="2800" dirty="0"/>
              <a:t>red</a:t>
            </a:r>
            <a:r>
              <a:rPr lang="en-US" sz="2800" dirty="0" smtClean="0"/>
              <a:t> on </a:t>
            </a:r>
            <a:r>
              <a:rPr lang="en-US" sz="2800" u="sng" dirty="0">
                <a:hlinkClick r:id="rId4"/>
              </a:rPr>
              <a:t>http://www.clarku.edu/~rpontius</a:t>
            </a:r>
            <a:r>
              <a:rPr lang="en-US" sz="2800" u="sng" dirty="0" smtClean="0">
                <a:hlinkClick r:id="rId4"/>
              </a:rPr>
              <a:t>/</a:t>
            </a:r>
            <a:r>
              <a:rPr lang="en-US" sz="2800" dirty="0"/>
              <a:t> </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35083862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lide Number Placeholder 5"/>
          <p:cNvSpPr>
            <a:spLocks noGrp="1"/>
          </p:cNvSpPr>
          <p:nvPr>
            <p:ph type="sldNum" sz="quarter" idx="12"/>
          </p:nvPr>
        </p:nvSpPr>
        <p:spPr/>
        <p:txBody>
          <a:bodyPr/>
          <a:lstStyle/>
          <a:p>
            <a:fld id="{358DC050-1230-43C2-A891-DE660B93A27F}" type="slidenum">
              <a:rPr lang="en-US"/>
              <a:pPr/>
              <a:t>20</a:t>
            </a:fld>
            <a:endParaRPr lang="en-US"/>
          </a:p>
        </p:txBody>
      </p:sp>
      <p:sp>
        <p:nvSpPr>
          <p:cNvPr id="16386" name="Rectangle 2"/>
          <p:cNvSpPr>
            <a:spLocks noGrp="1" noChangeArrowheads="1"/>
          </p:cNvSpPr>
          <p:nvPr>
            <p:ph type="title"/>
          </p:nvPr>
        </p:nvSpPr>
        <p:spPr/>
        <p:txBody>
          <a:bodyPr>
            <a:normAutofit fontScale="90000"/>
          </a:bodyPr>
          <a:lstStyle/>
          <a:p>
            <a:r>
              <a:rPr lang="en-US" sz="4000" dirty="0"/>
              <a:t>Which of these </a:t>
            </a:r>
            <a:r>
              <a:rPr lang="en-US" sz="4000" dirty="0" smtClean="0"/>
              <a:t>two comparison </a:t>
            </a:r>
            <a:r>
              <a:rPr lang="en-US" sz="4000" dirty="0"/>
              <a:t>maps is more </a:t>
            </a:r>
            <a:r>
              <a:rPr lang="en-US" sz="4000" dirty="0" smtClean="0"/>
              <a:t>different from the </a:t>
            </a:r>
            <a:r>
              <a:rPr lang="en-US" sz="4000" dirty="0"/>
              <a:t>reference map?</a:t>
            </a:r>
          </a:p>
        </p:txBody>
      </p:sp>
      <p:grpSp>
        <p:nvGrpSpPr>
          <p:cNvPr id="2" name="Group 3"/>
          <p:cNvGrpSpPr>
            <a:grpSpLocks/>
          </p:cNvGrpSpPr>
          <p:nvPr/>
        </p:nvGrpSpPr>
        <p:grpSpPr bwMode="auto">
          <a:xfrm>
            <a:off x="533400" y="2971800"/>
            <a:ext cx="1828800" cy="2239963"/>
            <a:chOff x="336" y="1872"/>
            <a:chExt cx="1152" cy="1411"/>
          </a:xfrm>
        </p:grpSpPr>
        <p:sp>
          <p:nvSpPr>
            <p:cNvPr id="16388" name="Text Box 4"/>
            <p:cNvSpPr txBox="1">
              <a:spLocks noChangeArrowheads="1"/>
            </p:cNvSpPr>
            <p:nvPr/>
          </p:nvSpPr>
          <p:spPr bwMode="auto">
            <a:xfrm>
              <a:off x="336" y="3033"/>
              <a:ext cx="1152" cy="250"/>
            </a:xfrm>
            <a:prstGeom prst="rect">
              <a:avLst/>
            </a:prstGeom>
            <a:noFill/>
            <a:ln w="9525">
              <a:noFill/>
              <a:miter lim="800000"/>
              <a:headEnd/>
              <a:tailEnd/>
            </a:ln>
            <a:effectLst/>
          </p:spPr>
          <p:txBody>
            <a:bodyPr>
              <a:spAutoFit/>
            </a:bodyPr>
            <a:lstStyle/>
            <a:p>
              <a:pPr algn="ctr">
                <a:spcBef>
                  <a:spcPct val="50000"/>
                </a:spcBef>
              </a:pPr>
              <a:r>
                <a:rPr lang="en-US" sz="2000"/>
                <a:t>Reference</a:t>
              </a:r>
            </a:p>
          </p:txBody>
        </p:sp>
        <p:sp>
          <p:nvSpPr>
            <p:cNvPr id="16389" name="Rectangle 5"/>
            <p:cNvSpPr>
              <a:spLocks noChangeAspect="1" noChangeArrowheads="1"/>
            </p:cNvSpPr>
            <p:nvPr/>
          </p:nvSpPr>
          <p:spPr bwMode="auto">
            <a:xfrm>
              <a:off x="624" y="1872"/>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6390" name="Rectangle 6"/>
            <p:cNvSpPr>
              <a:spLocks noChangeAspect="1" noChangeArrowheads="1"/>
            </p:cNvSpPr>
            <p:nvPr/>
          </p:nvSpPr>
          <p:spPr bwMode="auto">
            <a:xfrm>
              <a:off x="624" y="2160"/>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6391" name="Rectangle 7"/>
            <p:cNvSpPr>
              <a:spLocks noChangeAspect="1" noChangeArrowheads="1"/>
            </p:cNvSpPr>
            <p:nvPr/>
          </p:nvSpPr>
          <p:spPr bwMode="auto">
            <a:xfrm>
              <a:off x="336" y="1872"/>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6392" name="Rectangle 8"/>
            <p:cNvSpPr>
              <a:spLocks noChangeAspect="1" noChangeArrowheads="1"/>
            </p:cNvSpPr>
            <p:nvPr/>
          </p:nvSpPr>
          <p:spPr bwMode="auto">
            <a:xfrm>
              <a:off x="336" y="2160"/>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6393" name="Rectangle 9"/>
            <p:cNvSpPr>
              <a:spLocks noChangeAspect="1" noChangeArrowheads="1"/>
            </p:cNvSpPr>
            <p:nvPr/>
          </p:nvSpPr>
          <p:spPr bwMode="auto">
            <a:xfrm>
              <a:off x="1200" y="1872"/>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6394" name="Rectangle 10"/>
            <p:cNvSpPr>
              <a:spLocks noChangeAspect="1" noChangeArrowheads="1"/>
            </p:cNvSpPr>
            <p:nvPr/>
          </p:nvSpPr>
          <p:spPr bwMode="auto">
            <a:xfrm>
              <a:off x="1200" y="2160"/>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6395" name="Rectangle 11"/>
            <p:cNvSpPr>
              <a:spLocks noChangeAspect="1" noChangeArrowheads="1"/>
            </p:cNvSpPr>
            <p:nvPr/>
          </p:nvSpPr>
          <p:spPr bwMode="auto">
            <a:xfrm>
              <a:off x="912" y="1872"/>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6396" name="Rectangle 12"/>
            <p:cNvSpPr>
              <a:spLocks noChangeAspect="1" noChangeArrowheads="1"/>
            </p:cNvSpPr>
            <p:nvPr/>
          </p:nvSpPr>
          <p:spPr bwMode="auto">
            <a:xfrm>
              <a:off x="912" y="2160"/>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6397" name="Rectangle 13"/>
            <p:cNvSpPr>
              <a:spLocks noChangeAspect="1" noChangeArrowheads="1"/>
            </p:cNvSpPr>
            <p:nvPr/>
          </p:nvSpPr>
          <p:spPr bwMode="auto">
            <a:xfrm>
              <a:off x="624" y="2448"/>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6398" name="Rectangle 14"/>
            <p:cNvSpPr>
              <a:spLocks noChangeAspect="1" noChangeArrowheads="1"/>
            </p:cNvSpPr>
            <p:nvPr/>
          </p:nvSpPr>
          <p:spPr bwMode="auto">
            <a:xfrm>
              <a:off x="624" y="2736"/>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6399" name="Rectangle 15"/>
            <p:cNvSpPr>
              <a:spLocks noChangeAspect="1" noChangeArrowheads="1"/>
            </p:cNvSpPr>
            <p:nvPr/>
          </p:nvSpPr>
          <p:spPr bwMode="auto">
            <a:xfrm>
              <a:off x="336" y="2448"/>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6400" name="Rectangle 16"/>
            <p:cNvSpPr>
              <a:spLocks noChangeAspect="1" noChangeArrowheads="1"/>
            </p:cNvSpPr>
            <p:nvPr/>
          </p:nvSpPr>
          <p:spPr bwMode="auto">
            <a:xfrm>
              <a:off x="336" y="2736"/>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6401" name="Rectangle 17"/>
            <p:cNvSpPr>
              <a:spLocks noChangeAspect="1" noChangeArrowheads="1"/>
            </p:cNvSpPr>
            <p:nvPr/>
          </p:nvSpPr>
          <p:spPr bwMode="auto">
            <a:xfrm>
              <a:off x="1200" y="2448"/>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6402" name="Rectangle 18"/>
            <p:cNvSpPr>
              <a:spLocks noChangeAspect="1" noChangeArrowheads="1"/>
            </p:cNvSpPr>
            <p:nvPr/>
          </p:nvSpPr>
          <p:spPr bwMode="auto">
            <a:xfrm>
              <a:off x="1200" y="2736"/>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6403" name="Rectangle 19"/>
            <p:cNvSpPr>
              <a:spLocks noChangeAspect="1" noChangeArrowheads="1"/>
            </p:cNvSpPr>
            <p:nvPr/>
          </p:nvSpPr>
          <p:spPr bwMode="auto">
            <a:xfrm>
              <a:off x="912" y="2448"/>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6404" name="Rectangle 20"/>
            <p:cNvSpPr>
              <a:spLocks noChangeAspect="1" noChangeArrowheads="1"/>
            </p:cNvSpPr>
            <p:nvPr/>
          </p:nvSpPr>
          <p:spPr bwMode="auto">
            <a:xfrm>
              <a:off x="912" y="2736"/>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grpSp>
      <p:grpSp>
        <p:nvGrpSpPr>
          <p:cNvPr id="3" name="Group 21"/>
          <p:cNvGrpSpPr>
            <a:grpSpLocks/>
          </p:cNvGrpSpPr>
          <p:nvPr/>
        </p:nvGrpSpPr>
        <p:grpSpPr bwMode="auto">
          <a:xfrm>
            <a:off x="2590800" y="1722439"/>
            <a:ext cx="5791200" cy="2239963"/>
            <a:chOff x="1632" y="1085"/>
            <a:chExt cx="3648" cy="1411"/>
          </a:xfrm>
        </p:grpSpPr>
        <p:grpSp>
          <p:nvGrpSpPr>
            <p:cNvPr id="4" name="Group 22"/>
            <p:cNvGrpSpPr>
              <a:grpSpLocks/>
            </p:cNvGrpSpPr>
            <p:nvPr/>
          </p:nvGrpSpPr>
          <p:grpSpPr bwMode="auto">
            <a:xfrm>
              <a:off x="1632" y="1085"/>
              <a:ext cx="1152" cy="1411"/>
              <a:chOff x="1632" y="1085"/>
              <a:chExt cx="1152" cy="1411"/>
            </a:xfrm>
          </p:grpSpPr>
          <p:sp>
            <p:nvSpPr>
              <p:cNvPr id="16407" name="Text Box 23"/>
              <p:cNvSpPr txBox="1">
                <a:spLocks noChangeArrowheads="1"/>
              </p:cNvSpPr>
              <p:nvPr/>
            </p:nvSpPr>
            <p:spPr bwMode="auto">
              <a:xfrm>
                <a:off x="1632" y="2246"/>
                <a:ext cx="1152" cy="250"/>
              </a:xfrm>
              <a:prstGeom prst="rect">
                <a:avLst/>
              </a:prstGeom>
              <a:noFill/>
              <a:ln w="9525">
                <a:noFill/>
                <a:miter lim="800000"/>
                <a:headEnd/>
                <a:tailEnd/>
              </a:ln>
              <a:effectLst/>
            </p:spPr>
            <p:txBody>
              <a:bodyPr>
                <a:spAutoFit/>
              </a:bodyPr>
              <a:lstStyle/>
              <a:p>
                <a:pPr algn="ctr">
                  <a:spcBef>
                    <a:spcPct val="50000"/>
                  </a:spcBef>
                </a:pPr>
                <a:r>
                  <a:rPr lang="en-US" sz="2000"/>
                  <a:t>Comparison 1</a:t>
                </a:r>
              </a:p>
            </p:txBody>
          </p:sp>
          <p:sp>
            <p:nvSpPr>
              <p:cNvPr id="16408" name="Rectangle 24"/>
              <p:cNvSpPr>
                <a:spLocks noChangeAspect="1" noChangeArrowheads="1"/>
              </p:cNvSpPr>
              <p:nvPr/>
            </p:nvSpPr>
            <p:spPr bwMode="auto">
              <a:xfrm>
                <a:off x="1920" y="1085"/>
                <a:ext cx="288" cy="288"/>
              </a:xfrm>
              <a:prstGeom prst="rect">
                <a:avLst/>
              </a:prstGeom>
              <a:solidFill>
                <a:srgbClr val="00FF00"/>
              </a:solidFill>
              <a:ln w="28575">
                <a:solidFill>
                  <a:srgbClr val="000000"/>
                </a:solidFill>
                <a:miter lim="800000"/>
                <a:headEnd/>
                <a:tailEnd/>
              </a:ln>
              <a:effectLst/>
            </p:spPr>
            <p:txBody>
              <a:bodyPr/>
              <a:lstStyle/>
              <a:p>
                <a:pPr algn="ctr"/>
                <a:r>
                  <a:rPr lang="en-US" sz="2000" b="1" dirty="0"/>
                  <a:t>G</a:t>
                </a:r>
              </a:p>
            </p:txBody>
          </p:sp>
          <p:sp>
            <p:nvSpPr>
              <p:cNvPr id="16409" name="Rectangle 25"/>
              <p:cNvSpPr>
                <a:spLocks noChangeAspect="1" noChangeArrowheads="1"/>
              </p:cNvSpPr>
              <p:nvPr/>
            </p:nvSpPr>
            <p:spPr bwMode="auto">
              <a:xfrm>
                <a:off x="1920" y="1373"/>
                <a:ext cx="288" cy="288"/>
              </a:xfrm>
              <a:prstGeom prst="rect">
                <a:avLst/>
              </a:prstGeom>
              <a:solidFill>
                <a:srgbClr val="00FF00"/>
              </a:solidFill>
              <a:ln w="28575">
                <a:solidFill>
                  <a:srgbClr val="000000"/>
                </a:solidFill>
                <a:miter lim="800000"/>
                <a:headEnd/>
                <a:tailEnd/>
              </a:ln>
              <a:effectLst/>
            </p:spPr>
            <p:txBody>
              <a:bodyPr/>
              <a:lstStyle/>
              <a:p>
                <a:pPr algn="ctr"/>
                <a:r>
                  <a:rPr lang="en-US" sz="2000" b="1" dirty="0"/>
                  <a:t>G</a:t>
                </a:r>
              </a:p>
            </p:txBody>
          </p:sp>
          <p:sp>
            <p:nvSpPr>
              <p:cNvPr id="16410" name="Rectangle 26"/>
              <p:cNvSpPr>
                <a:spLocks noChangeAspect="1" noChangeArrowheads="1"/>
              </p:cNvSpPr>
              <p:nvPr/>
            </p:nvSpPr>
            <p:spPr bwMode="auto">
              <a:xfrm>
                <a:off x="1632" y="1085"/>
                <a:ext cx="288" cy="288"/>
              </a:xfrm>
              <a:prstGeom prst="rect">
                <a:avLst/>
              </a:prstGeom>
              <a:solidFill>
                <a:srgbClr val="00FF00"/>
              </a:solidFill>
              <a:ln w="28575">
                <a:solidFill>
                  <a:srgbClr val="000000"/>
                </a:solidFill>
                <a:miter lim="800000"/>
                <a:headEnd/>
                <a:tailEnd/>
              </a:ln>
              <a:effectLst/>
            </p:spPr>
            <p:txBody>
              <a:bodyPr/>
              <a:lstStyle/>
              <a:p>
                <a:pPr algn="ctr"/>
                <a:r>
                  <a:rPr lang="en-US" sz="2000" b="1" dirty="0" smtClean="0"/>
                  <a:t>G</a:t>
                </a:r>
                <a:endParaRPr lang="en-US" sz="2000" b="1" dirty="0"/>
              </a:p>
            </p:txBody>
          </p:sp>
          <p:sp>
            <p:nvSpPr>
              <p:cNvPr id="16411" name="Rectangle 27"/>
              <p:cNvSpPr>
                <a:spLocks noChangeAspect="1" noChangeArrowheads="1"/>
              </p:cNvSpPr>
              <p:nvPr/>
            </p:nvSpPr>
            <p:spPr bwMode="auto">
              <a:xfrm>
                <a:off x="1632" y="1373"/>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6412" name="Rectangle 28"/>
              <p:cNvSpPr>
                <a:spLocks noChangeAspect="1" noChangeArrowheads="1"/>
              </p:cNvSpPr>
              <p:nvPr/>
            </p:nvSpPr>
            <p:spPr bwMode="auto">
              <a:xfrm>
                <a:off x="2496" y="1085"/>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6413" name="Rectangle 29"/>
              <p:cNvSpPr>
                <a:spLocks noChangeAspect="1" noChangeArrowheads="1"/>
              </p:cNvSpPr>
              <p:nvPr/>
            </p:nvSpPr>
            <p:spPr bwMode="auto">
              <a:xfrm>
                <a:off x="2496" y="1373"/>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6414" name="Rectangle 30"/>
              <p:cNvSpPr>
                <a:spLocks noChangeAspect="1" noChangeArrowheads="1"/>
              </p:cNvSpPr>
              <p:nvPr/>
            </p:nvSpPr>
            <p:spPr bwMode="auto">
              <a:xfrm>
                <a:off x="2208" y="1085"/>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6415" name="Rectangle 31"/>
              <p:cNvSpPr>
                <a:spLocks noChangeAspect="1" noChangeArrowheads="1"/>
              </p:cNvSpPr>
              <p:nvPr/>
            </p:nvSpPr>
            <p:spPr bwMode="auto">
              <a:xfrm>
                <a:off x="2208" y="1373"/>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6416" name="Rectangle 32"/>
              <p:cNvSpPr>
                <a:spLocks noChangeAspect="1" noChangeArrowheads="1"/>
              </p:cNvSpPr>
              <p:nvPr/>
            </p:nvSpPr>
            <p:spPr bwMode="auto">
              <a:xfrm>
                <a:off x="1920" y="1661"/>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6417" name="Rectangle 33"/>
              <p:cNvSpPr>
                <a:spLocks noChangeAspect="1" noChangeArrowheads="1"/>
              </p:cNvSpPr>
              <p:nvPr/>
            </p:nvSpPr>
            <p:spPr bwMode="auto">
              <a:xfrm>
                <a:off x="1920" y="1949"/>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6418" name="Rectangle 34"/>
              <p:cNvSpPr>
                <a:spLocks noChangeAspect="1" noChangeArrowheads="1"/>
              </p:cNvSpPr>
              <p:nvPr/>
            </p:nvSpPr>
            <p:spPr bwMode="auto">
              <a:xfrm>
                <a:off x="1632" y="1661"/>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6419" name="Rectangle 35"/>
              <p:cNvSpPr>
                <a:spLocks noChangeAspect="1" noChangeArrowheads="1"/>
              </p:cNvSpPr>
              <p:nvPr/>
            </p:nvSpPr>
            <p:spPr bwMode="auto">
              <a:xfrm>
                <a:off x="1632" y="1949"/>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6420" name="Rectangle 36"/>
              <p:cNvSpPr>
                <a:spLocks noChangeAspect="1" noChangeArrowheads="1"/>
              </p:cNvSpPr>
              <p:nvPr/>
            </p:nvSpPr>
            <p:spPr bwMode="auto">
              <a:xfrm>
                <a:off x="2496" y="1661"/>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6421" name="Rectangle 37"/>
              <p:cNvSpPr>
                <a:spLocks noChangeAspect="1" noChangeArrowheads="1"/>
              </p:cNvSpPr>
              <p:nvPr/>
            </p:nvSpPr>
            <p:spPr bwMode="auto">
              <a:xfrm>
                <a:off x="2208" y="1949"/>
                <a:ext cx="288" cy="288"/>
              </a:xfrm>
              <a:prstGeom prst="rect">
                <a:avLst/>
              </a:prstGeom>
              <a:solidFill>
                <a:srgbClr val="FF0000"/>
              </a:solidFill>
              <a:ln w="28575">
                <a:solidFill>
                  <a:srgbClr val="000000"/>
                </a:solidFill>
                <a:miter lim="800000"/>
                <a:headEnd/>
                <a:tailEnd/>
              </a:ln>
              <a:effectLst/>
            </p:spPr>
            <p:txBody>
              <a:bodyPr/>
              <a:lstStyle/>
              <a:p>
                <a:pPr algn="ctr"/>
                <a:r>
                  <a:rPr lang="en-US" sz="2000" b="1" dirty="0" smtClean="0"/>
                  <a:t>R</a:t>
                </a:r>
                <a:endParaRPr lang="en-US" sz="2000" b="1" dirty="0"/>
              </a:p>
            </p:txBody>
          </p:sp>
          <p:sp>
            <p:nvSpPr>
              <p:cNvPr id="16422" name="Rectangle 38"/>
              <p:cNvSpPr>
                <a:spLocks noChangeAspect="1" noChangeArrowheads="1"/>
              </p:cNvSpPr>
              <p:nvPr/>
            </p:nvSpPr>
            <p:spPr bwMode="auto">
              <a:xfrm>
                <a:off x="2208" y="1661"/>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6423" name="Rectangle 39"/>
              <p:cNvSpPr>
                <a:spLocks noChangeAspect="1" noChangeArrowheads="1"/>
              </p:cNvSpPr>
              <p:nvPr/>
            </p:nvSpPr>
            <p:spPr bwMode="auto">
              <a:xfrm>
                <a:off x="2496" y="1949"/>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grpSp>
        <p:sp>
          <p:nvSpPr>
            <p:cNvPr id="16424" name="Text Box 40"/>
            <p:cNvSpPr txBox="1">
              <a:spLocks noChangeArrowheads="1"/>
            </p:cNvSpPr>
            <p:nvPr/>
          </p:nvSpPr>
          <p:spPr bwMode="auto">
            <a:xfrm>
              <a:off x="2832" y="1104"/>
              <a:ext cx="2448" cy="288"/>
            </a:xfrm>
            <a:prstGeom prst="rect">
              <a:avLst/>
            </a:prstGeom>
            <a:noFill/>
            <a:ln w="9525">
              <a:noFill/>
              <a:miter lim="800000"/>
              <a:headEnd/>
              <a:tailEnd/>
            </a:ln>
            <a:effectLst/>
          </p:spPr>
          <p:txBody>
            <a:bodyPr>
              <a:spAutoFit/>
            </a:bodyPr>
            <a:lstStyle/>
            <a:p>
              <a:pPr>
                <a:spcBef>
                  <a:spcPct val="50000"/>
                </a:spcBef>
              </a:pPr>
              <a:endParaRPr lang="en-US" sz="2400"/>
            </a:p>
          </p:txBody>
        </p:sp>
        <p:sp>
          <p:nvSpPr>
            <p:cNvPr id="16425" name="Text Box 41"/>
            <p:cNvSpPr txBox="1">
              <a:spLocks noChangeArrowheads="1"/>
            </p:cNvSpPr>
            <p:nvPr/>
          </p:nvSpPr>
          <p:spPr bwMode="auto">
            <a:xfrm>
              <a:off x="2832" y="1488"/>
              <a:ext cx="2448" cy="288"/>
            </a:xfrm>
            <a:prstGeom prst="rect">
              <a:avLst/>
            </a:prstGeom>
            <a:noFill/>
            <a:ln w="9525">
              <a:noFill/>
              <a:miter lim="800000"/>
              <a:headEnd/>
              <a:tailEnd/>
            </a:ln>
            <a:effectLst/>
          </p:spPr>
          <p:txBody>
            <a:bodyPr>
              <a:spAutoFit/>
            </a:bodyPr>
            <a:lstStyle/>
            <a:p>
              <a:pPr>
                <a:spcBef>
                  <a:spcPct val="50000"/>
                </a:spcBef>
              </a:pPr>
              <a:endParaRPr lang="en-US" sz="2400"/>
            </a:p>
          </p:txBody>
        </p:sp>
      </p:grpSp>
      <p:grpSp>
        <p:nvGrpSpPr>
          <p:cNvPr id="5" name="Group 42"/>
          <p:cNvGrpSpPr>
            <a:grpSpLocks/>
          </p:cNvGrpSpPr>
          <p:nvPr/>
        </p:nvGrpSpPr>
        <p:grpSpPr bwMode="auto">
          <a:xfrm>
            <a:off x="2590800" y="4084638"/>
            <a:ext cx="5791200" cy="2239962"/>
            <a:chOff x="1632" y="2573"/>
            <a:chExt cx="3648" cy="1411"/>
          </a:xfrm>
        </p:grpSpPr>
        <p:grpSp>
          <p:nvGrpSpPr>
            <p:cNvPr id="6" name="Group 43"/>
            <p:cNvGrpSpPr>
              <a:grpSpLocks/>
            </p:cNvGrpSpPr>
            <p:nvPr/>
          </p:nvGrpSpPr>
          <p:grpSpPr bwMode="auto">
            <a:xfrm>
              <a:off x="1632" y="2573"/>
              <a:ext cx="1152" cy="1411"/>
              <a:chOff x="1632" y="2573"/>
              <a:chExt cx="1152" cy="1411"/>
            </a:xfrm>
          </p:grpSpPr>
          <p:sp>
            <p:nvSpPr>
              <p:cNvPr id="16428" name="Text Box 44"/>
              <p:cNvSpPr txBox="1">
                <a:spLocks noChangeArrowheads="1"/>
              </p:cNvSpPr>
              <p:nvPr/>
            </p:nvSpPr>
            <p:spPr bwMode="auto">
              <a:xfrm>
                <a:off x="1632" y="3734"/>
                <a:ext cx="1152" cy="250"/>
              </a:xfrm>
              <a:prstGeom prst="rect">
                <a:avLst/>
              </a:prstGeom>
              <a:noFill/>
              <a:ln w="9525">
                <a:noFill/>
                <a:miter lim="800000"/>
                <a:headEnd/>
                <a:tailEnd/>
              </a:ln>
              <a:effectLst/>
            </p:spPr>
            <p:txBody>
              <a:bodyPr>
                <a:spAutoFit/>
              </a:bodyPr>
              <a:lstStyle/>
              <a:p>
                <a:pPr algn="ctr">
                  <a:spcBef>
                    <a:spcPct val="50000"/>
                  </a:spcBef>
                </a:pPr>
                <a:r>
                  <a:rPr lang="en-US" sz="2000"/>
                  <a:t>Comparison 2</a:t>
                </a:r>
              </a:p>
            </p:txBody>
          </p:sp>
          <p:sp>
            <p:nvSpPr>
              <p:cNvPr id="16429" name="Rectangle 45"/>
              <p:cNvSpPr>
                <a:spLocks noChangeAspect="1" noChangeArrowheads="1"/>
              </p:cNvSpPr>
              <p:nvPr/>
            </p:nvSpPr>
            <p:spPr bwMode="auto">
              <a:xfrm>
                <a:off x="1920" y="2573"/>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6430" name="Rectangle 46"/>
              <p:cNvSpPr>
                <a:spLocks noChangeAspect="1" noChangeArrowheads="1"/>
              </p:cNvSpPr>
              <p:nvPr/>
            </p:nvSpPr>
            <p:spPr bwMode="auto">
              <a:xfrm>
                <a:off x="1920" y="2861"/>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6431" name="Rectangle 47"/>
              <p:cNvSpPr>
                <a:spLocks noChangeAspect="1" noChangeArrowheads="1"/>
              </p:cNvSpPr>
              <p:nvPr/>
            </p:nvSpPr>
            <p:spPr bwMode="auto">
              <a:xfrm>
                <a:off x="1632" y="2573"/>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6432" name="Rectangle 48"/>
              <p:cNvSpPr>
                <a:spLocks noChangeAspect="1" noChangeArrowheads="1"/>
              </p:cNvSpPr>
              <p:nvPr/>
            </p:nvSpPr>
            <p:spPr bwMode="auto">
              <a:xfrm>
                <a:off x="1632" y="2861"/>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6433" name="Rectangle 49"/>
              <p:cNvSpPr>
                <a:spLocks noChangeAspect="1" noChangeArrowheads="1"/>
              </p:cNvSpPr>
              <p:nvPr/>
            </p:nvSpPr>
            <p:spPr bwMode="auto">
              <a:xfrm>
                <a:off x="2496" y="2573"/>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6434" name="Rectangle 50"/>
              <p:cNvSpPr>
                <a:spLocks noChangeAspect="1" noChangeArrowheads="1"/>
              </p:cNvSpPr>
              <p:nvPr/>
            </p:nvSpPr>
            <p:spPr bwMode="auto">
              <a:xfrm>
                <a:off x="2496" y="2861"/>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6435" name="Rectangle 51"/>
              <p:cNvSpPr>
                <a:spLocks noChangeAspect="1" noChangeArrowheads="1"/>
              </p:cNvSpPr>
              <p:nvPr/>
            </p:nvSpPr>
            <p:spPr bwMode="auto">
              <a:xfrm>
                <a:off x="2208" y="2573"/>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6436" name="Rectangle 52"/>
              <p:cNvSpPr>
                <a:spLocks noChangeAspect="1" noChangeArrowheads="1"/>
              </p:cNvSpPr>
              <p:nvPr/>
            </p:nvSpPr>
            <p:spPr bwMode="auto">
              <a:xfrm>
                <a:off x="2208" y="2861"/>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6437" name="Rectangle 53"/>
              <p:cNvSpPr>
                <a:spLocks noChangeAspect="1" noChangeArrowheads="1"/>
              </p:cNvSpPr>
              <p:nvPr/>
            </p:nvSpPr>
            <p:spPr bwMode="auto">
              <a:xfrm>
                <a:off x="1920" y="3149"/>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6438" name="Rectangle 54"/>
              <p:cNvSpPr>
                <a:spLocks noChangeAspect="1" noChangeArrowheads="1"/>
              </p:cNvSpPr>
              <p:nvPr/>
            </p:nvSpPr>
            <p:spPr bwMode="auto">
              <a:xfrm>
                <a:off x="1920" y="3437"/>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6439" name="Rectangle 55"/>
              <p:cNvSpPr>
                <a:spLocks noChangeAspect="1" noChangeArrowheads="1"/>
              </p:cNvSpPr>
              <p:nvPr/>
            </p:nvSpPr>
            <p:spPr bwMode="auto">
              <a:xfrm>
                <a:off x="1632" y="3149"/>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6440" name="Rectangle 56"/>
              <p:cNvSpPr>
                <a:spLocks noChangeAspect="1" noChangeArrowheads="1"/>
              </p:cNvSpPr>
              <p:nvPr/>
            </p:nvSpPr>
            <p:spPr bwMode="auto">
              <a:xfrm>
                <a:off x="1632" y="3437"/>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6441" name="Rectangle 57"/>
              <p:cNvSpPr>
                <a:spLocks noChangeAspect="1" noChangeArrowheads="1"/>
              </p:cNvSpPr>
              <p:nvPr/>
            </p:nvSpPr>
            <p:spPr bwMode="auto">
              <a:xfrm>
                <a:off x="2496" y="3149"/>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6442" name="Rectangle 58"/>
              <p:cNvSpPr>
                <a:spLocks noChangeAspect="1" noChangeArrowheads="1"/>
              </p:cNvSpPr>
              <p:nvPr/>
            </p:nvSpPr>
            <p:spPr bwMode="auto">
              <a:xfrm>
                <a:off x="2208" y="3437"/>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6443" name="Rectangle 59"/>
              <p:cNvSpPr>
                <a:spLocks noChangeAspect="1" noChangeArrowheads="1"/>
              </p:cNvSpPr>
              <p:nvPr/>
            </p:nvSpPr>
            <p:spPr bwMode="auto">
              <a:xfrm>
                <a:off x="2208" y="3149"/>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6444" name="Rectangle 60"/>
              <p:cNvSpPr>
                <a:spLocks noChangeAspect="1" noChangeArrowheads="1"/>
              </p:cNvSpPr>
              <p:nvPr/>
            </p:nvSpPr>
            <p:spPr bwMode="auto">
              <a:xfrm>
                <a:off x="2496" y="3437"/>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grpSp>
        <p:sp>
          <p:nvSpPr>
            <p:cNvPr id="16445" name="Text Box 61"/>
            <p:cNvSpPr txBox="1">
              <a:spLocks noChangeArrowheads="1"/>
            </p:cNvSpPr>
            <p:nvPr/>
          </p:nvSpPr>
          <p:spPr bwMode="auto">
            <a:xfrm>
              <a:off x="2832" y="2602"/>
              <a:ext cx="2448" cy="288"/>
            </a:xfrm>
            <a:prstGeom prst="rect">
              <a:avLst/>
            </a:prstGeom>
            <a:noFill/>
            <a:ln w="9525">
              <a:noFill/>
              <a:miter lim="800000"/>
              <a:headEnd/>
              <a:tailEnd/>
            </a:ln>
            <a:effectLst/>
          </p:spPr>
          <p:txBody>
            <a:bodyPr>
              <a:spAutoFit/>
            </a:bodyPr>
            <a:lstStyle/>
            <a:p>
              <a:pPr>
                <a:spcBef>
                  <a:spcPct val="50000"/>
                </a:spcBef>
              </a:pPr>
              <a:endParaRPr lang="en-US" sz="2400"/>
            </a:p>
          </p:txBody>
        </p:sp>
        <p:sp>
          <p:nvSpPr>
            <p:cNvPr id="16446" name="Text Box 62"/>
            <p:cNvSpPr txBox="1">
              <a:spLocks noChangeArrowheads="1"/>
            </p:cNvSpPr>
            <p:nvPr/>
          </p:nvSpPr>
          <p:spPr bwMode="auto">
            <a:xfrm>
              <a:off x="2832" y="2986"/>
              <a:ext cx="2448" cy="288"/>
            </a:xfrm>
            <a:prstGeom prst="rect">
              <a:avLst/>
            </a:prstGeom>
            <a:noFill/>
            <a:ln w="9525">
              <a:noFill/>
              <a:miter lim="800000"/>
              <a:headEnd/>
              <a:tailEnd/>
            </a:ln>
            <a:effectLst/>
          </p:spPr>
          <p:txBody>
            <a:bodyPr>
              <a:spAutoFit/>
            </a:bodyPr>
            <a:lstStyle/>
            <a:p>
              <a:pPr>
                <a:spcBef>
                  <a:spcPct val="50000"/>
                </a:spcBef>
              </a:pPr>
              <a:endParaRPr lang="en-US" sz="2400"/>
            </a:p>
          </p:txBody>
        </p:sp>
      </p:grpSp>
    </p:spTree>
    <p:extLst>
      <p:ext uri="{BB962C8B-B14F-4D97-AF65-F5344CB8AC3E}">
        <p14:creationId xmlns:p14="http://schemas.microsoft.com/office/powerpoint/2010/main" val="24331988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lide Number Placeholder 5"/>
          <p:cNvSpPr>
            <a:spLocks noGrp="1"/>
          </p:cNvSpPr>
          <p:nvPr>
            <p:ph type="sldNum" sz="quarter" idx="12"/>
          </p:nvPr>
        </p:nvSpPr>
        <p:spPr/>
        <p:txBody>
          <a:bodyPr/>
          <a:lstStyle/>
          <a:p>
            <a:fld id="{8A10E440-7D26-41B4-9C58-D8EACD528B9A}" type="slidenum">
              <a:rPr lang="en-US"/>
              <a:pPr/>
              <a:t>21</a:t>
            </a:fld>
            <a:endParaRPr lang="en-US"/>
          </a:p>
        </p:txBody>
      </p:sp>
      <p:sp>
        <p:nvSpPr>
          <p:cNvPr id="17410" name="Rectangle 2"/>
          <p:cNvSpPr>
            <a:spLocks noGrp="1" noChangeArrowheads="1"/>
          </p:cNvSpPr>
          <p:nvPr>
            <p:ph type="title"/>
          </p:nvPr>
        </p:nvSpPr>
        <p:spPr/>
        <p:txBody>
          <a:bodyPr>
            <a:normAutofit fontScale="90000"/>
          </a:bodyPr>
          <a:lstStyle/>
          <a:p>
            <a:r>
              <a:rPr lang="en-US" dirty="0" smtClean="0"/>
              <a:t>Comparison 1 is more different according to proportion disagreement.</a:t>
            </a:r>
            <a:endParaRPr lang="en-US" dirty="0"/>
          </a:p>
        </p:txBody>
      </p:sp>
      <p:grpSp>
        <p:nvGrpSpPr>
          <p:cNvPr id="2" name="Group 3"/>
          <p:cNvGrpSpPr>
            <a:grpSpLocks/>
          </p:cNvGrpSpPr>
          <p:nvPr/>
        </p:nvGrpSpPr>
        <p:grpSpPr bwMode="auto">
          <a:xfrm>
            <a:off x="533400" y="2971800"/>
            <a:ext cx="1828800" cy="2239963"/>
            <a:chOff x="336" y="1872"/>
            <a:chExt cx="1152" cy="1411"/>
          </a:xfrm>
        </p:grpSpPr>
        <p:sp>
          <p:nvSpPr>
            <p:cNvPr id="17412" name="Text Box 4"/>
            <p:cNvSpPr txBox="1">
              <a:spLocks noChangeArrowheads="1"/>
            </p:cNvSpPr>
            <p:nvPr/>
          </p:nvSpPr>
          <p:spPr bwMode="auto">
            <a:xfrm>
              <a:off x="336" y="3033"/>
              <a:ext cx="1152" cy="250"/>
            </a:xfrm>
            <a:prstGeom prst="rect">
              <a:avLst/>
            </a:prstGeom>
            <a:noFill/>
            <a:ln w="9525">
              <a:noFill/>
              <a:miter lim="800000"/>
              <a:headEnd/>
              <a:tailEnd/>
            </a:ln>
            <a:effectLst/>
          </p:spPr>
          <p:txBody>
            <a:bodyPr>
              <a:spAutoFit/>
            </a:bodyPr>
            <a:lstStyle/>
            <a:p>
              <a:pPr algn="ctr">
                <a:spcBef>
                  <a:spcPct val="50000"/>
                </a:spcBef>
              </a:pPr>
              <a:r>
                <a:rPr lang="en-US" sz="2000"/>
                <a:t>Reference</a:t>
              </a:r>
            </a:p>
          </p:txBody>
        </p:sp>
        <p:sp>
          <p:nvSpPr>
            <p:cNvPr id="17413" name="Rectangle 5"/>
            <p:cNvSpPr>
              <a:spLocks noChangeAspect="1" noChangeArrowheads="1"/>
            </p:cNvSpPr>
            <p:nvPr/>
          </p:nvSpPr>
          <p:spPr bwMode="auto">
            <a:xfrm>
              <a:off x="624" y="1872"/>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7414" name="Rectangle 6"/>
            <p:cNvSpPr>
              <a:spLocks noChangeAspect="1" noChangeArrowheads="1"/>
            </p:cNvSpPr>
            <p:nvPr/>
          </p:nvSpPr>
          <p:spPr bwMode="auto">
            <a:xfrm>
              <a:off x="624" y="2160"/>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7415" name="Rectangle 7"/>
            <p:cNvSpPr>
              <a:spLocks noChangeAspect="1" noChangeArrowheads="1"/>
            </p:cNvSpPr>
            <p:nvPr/>
          </p:nvSpPr>
          <p:spPr bwMode="auto">
            <a:xfrm>
              <a:off x="336" y="1872"/>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7416" name="Rectangle 8"/>
            <p:cNvSpPr>
              <a:spLocks noChangeAspect="1" noChangeArrowheads="1"/>
            </p:cNvSpPr>
            <p:nvPr/>
          </p:nvSpPr>
          <p:spPr bwMode="auto">
            <a:xfrm>
              <a:off x="336" y="2160"/>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7417" name="Rectangle 9"/>
            <p:cNvSpPr>
              <a:spLocks noChangeAspect="1" noChangeArrowheads="1"/>
            </p:cNvSpPr>
            <p:nvPr/>
          </p:nvSpPr>
          <p:spPr bwMode="auto">
            <a:xfrm>
              <a:off x="1200" y="1872"/>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7418" name="Rectangle 10"/>
            <p:cNvSpPr>
              <a:spLocks noChangeAspect="1" noChangeArrowheads="1"/>
            </p:cNvSpPr>
            <p:nvPr/>
          </p:nvSpPr>
          <p:spPr bwMode="auto">
            <a:xfrm>
              <a:off x="1200" y="2160"/>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7419" name="Rectangle 11"/>
            <p:cNvSpPr>
              <a:spLocks noChangeAspect="1" noChangeArrowheads="1"/>
            </p:cNvSpPr>
            <p:nvPr/>
          </p:nvSpPr>
          <p:spPr bwMode="auto">
            <a:xfrm>
              <a:off x="912" y="1872"/>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7420" name="Rectangle 12"/>
            <p:cNvSpPr>
              <a:spLocks noChangeAspect="1" noChangeArrowheads="1"/>
            </p:cNvSpPr>
            <p:nvPr/>
          </p:nvSpPr>
          <p:spPr bwMode="auto">
            <a:xfrm>
              <a:off x="912" y="2160"/>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7421" name="Rectangle 13"/>
            <p:cNvSpPr>
              <a:spLocks noChangeAspect="1" noChangeArrowheads="1"/>
            </p:cNvSpPr>
            <p:nvPr/>
          </p:nvSpPr>
          <p:spPr bwMode="auto">
            <a:xfrm>
              <a:off x="624" y="2448"/>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7422" name="Rectangle 14"/>
            <p:cNvSpPr>
              <a:spLocks noChangeAspect="1" noChangeArrowheads="1"/>
            </p:cNvSpPr>
            <p:nvPr/>
          </p:nvSpPr>
          <p:spPr bwMode="auto">
            <a:xfrm>
              <a:off x="624" y="2736"/>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7423" name="Rectangle 15"/>
            <p:cNvSpPr>
              <a:spLocks noChangeAspect="1" noChangeArrowheads="1"/>
            </p:cNvSpPr>
            <p:nvPr/>
          </p:nvSpPr>
          <p:spPr bwMode="auto">
            <a:xfrm>
              <a:off x="336" y="2448"/>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7424" name="Rectangle 16"/>
            <p:cNvSpPr>
              <a:spLocks noChangeAspect="1" noChangeArrowheads="1"/>
            </p:cNvSpPr>
            <p:nvPr/>
          </p:nvSpPr>
          <p:spPr bwMode="auto">
            <a:xfrm>
              <a:off x="336" y="2736"/>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7425" name="Rectangle 17"/>
            <p:cNvSpPr>
              <a:spLocks noChangeAspect="1" noChangeArrowheads="1"/>
            </p:cNvSpPr>
            <p:nvPr/>
          </p:nvSpPr>
          <p:spPr bwMode="auto">
            <a:xfrm>
              <a:off x="1200" y="2448"/>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7426" name="Rectangle 18"/>
            <p:cNvSpPr>
              <a:spLocks noChangeAspect="1" noChangeArrowheads="1"/>
            </p:cNvSpPr>
            <p:nvPr/>
          </p:nvSpPr>
          <p:spPr bwMode="auto">
            <a:xfrm>
              <a:off x="1200" y="2736"/>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7427" name="Rectangle 19"/>
            <p:cNvSpPr>
              <a:spLocks noChangeAspect="1" noChangeArrowheads="1"/>
            </p:cNvSpPr>
            <p:nvPr/>
          </p:nvSpPr>
          <p:spPr bwMode="auto">
            <a:xfrm>
              <a:off x="912" y="2448"/>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7428" name="Rectangle 20"/>
            <p:cNvSpPr>
              <a:spLocks noChangeAspect="1" noChangeArrowheads="1"/>
            </p:cNvSpPr>
            <p:nvPr/>
          </p:nvSpPr>
          <p:spPr bwMode="auto">
            <a:xfrm>
              <a:off x="912" y="2736"/>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grpSp>
      <p:grpSp>
        <p:nvGrpSpPr>
          <p:cNvPr id="3" name="Group 21"/>
          <p:cNvGrpSpPr>
            <a:grpSpLocks/>
          </p:cNvGrpSpPr>
          <p:nvPr/>
        </p:nvGrpSpPr>
        <p:grpSpPr bwMode="auto">
          <a:xfrm>
            <a:off x="2590800" y="1722438"/>
            <a:ext cx="6324600" cy="2239962"/>
            <a:chOff x="1632" y="1085"/>
            <a:chExt cx="3984" cy="1411"/>
          </a:xfrm>
        </p:grpSpPr>
        <p:grpSp>
          <p:nvGrpSpPr>
            <p:cNvPr id="4" name="Group 22"/>
            <p:cNvGrpSpPr>
              <a:grpSpLocks/>
            </p:cNvGrpSpPr>
            <p:nvPr/>
          </p:nvGrpSpPr>
          <p:grpSpPr bwMode="auto">
            <a:xfrm>
              <a:off x="1632" y="1085"/>
              <a:ext cx="1152" cy="1411"/>
              <a:chOff x="1632" y="1085"/>
              <a:chExt cx="1152" cy="1411"/>
            </a:xfrm>
          </p:grpSpPr>
          <p:sp>
            <p:nvSpPr>
              <p:cNvPr id="17431" name="Text Box 23"/>
              <p:cNvSpPr txBox="1">
                <a:spLocks noChangeArrowheads="1"/>
              </p:cNvSpPr>
              <p:nvPr/>
            </p:nvSpPr>
            <p:spPr bwMode="auto">
              <a:xfrm>
                <a:off x="1632" y="2246"/>
                <a:ext cx="1152" cy="250"/>
              </a:xfrm>
              <a:prstGeom prst="rect">
                <a:avLst/>
              </a:prstGeom>
              <a:noFill/>
              <a:ln w="9525">
                <a:noFill/>
                <a:miter lim="800000"/>
                <a:headEnd/>
                <a:tailEnd/>
              </a:ln>
              <a:effectLst/>
            </p:spPr>
            <p:txBody>
              <a:bodyPr>
                <a:spAutoFit/>
              </a:bodyPr>
              <a:lstStyle/>
              <a:p>
                <a:pPr algn="ctr">
                  <a:spcBef>
                    <a:spcPct val="50000"/>
                  </a:spcBef>
                </a:pPr>
                <a:r>
                  <a:rPr lang="en-US" sz="2000"/>
                  <a:t>Comparison 1</a:t>
                </a:r>
              </a:p>
            </p:txBody>
          </p:sp>
          <p:sp>
            <p:nvSpPr>
              <p:cNvPr id="17432" name="Rectangle 24"/>
              <p:cNvSpPr>
                <a:spLocks noChangeAspect="1" noChangeArrowheads="1"/>
              </p:cNvSpPr>
              <p:nvPr/>
            </p:nvSpPr>
            <p:spPr bwMode="auto">
              <a:xfrm>
                <a:off x="1920" y="1085"/>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7433" name="Rectangle 25"/>
              <p:cNvSpPr>
                <a:spLocks noChangeAspect="1" noChangeArrowheads="1"/>
              </p:cNvSpPr>
              <p:nvPr/>
            </p:nvSpPr>
            <p:spPr bwMode="auto">
              <a:xfrm>
                <a:off x="1920" y="1373"/>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7434" name="Rectangle 26"/>
              <p:cNvSpPr>
                <a:spLocks noChangeAspect="1" noChangeArrowheads="1"/>
              </p:cNvSpPr>
              <p:nvPr/>
            </p:nvSpPr>
            <p:spPr bwMode="auto">
              <a:xfrm>
                <a:off x="1632" y="1085"/>
                <a:ext cx="288" cy="288"/>
              </a:xfrm>
              <a:prstGeom prst="rect">
                <a:avLst/>
              </a:prstGeom>
              <a:solidFill>
                <a:srgbClr val="00FF00"/>
              </a:solidFill>
              <a:ln w="28575">
                <a:solidFill>
                  <a:srgbClr val="000000"/>
                </a:solidFill>
                <a:miter lim="800000"/>
                <a:headEnd/>
                <a:tailEnd/>
              </a:ln>
              <a:effectLst/>
            </p:spPr>
            <p:txBody>
              <a:bodyPr/>
              <a:lstStyle/>
              <a:p>
                <a:pPr algn="ctr"/>
                <a:r>
                  <a:rPr lang="en-US" sz="2000" b="1" dirty="0" smtClean="0"/>
                  <a:t>G</a:t>
                </a:r>
                <a:endParaRPr lang="en-US" sz="2000" b="1" dirty="0"/>
              </a:p>
            </p:txBody>
          </p:sp>
          <p:sp>
            <p:nvSpPr>
              <p:cNvPr id="17435" name="Rectangle 27"/>
              <p:cNvSpPr>
                <a:spLocks noChangeAspect="1" noChangeArrowheads="1"/>
              </p:cNvSpPr>
              <p:nvPr/>
            </p:nvSpPr>
            <p:spPr bwMode="auto">
              <a:xfrm>
                <a:off x="1632" y="1373"/>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7436" name="Rectangle 28"/>
              <p:cNvSpPr>
                <a:spLocks noChangeAspect="1" noChangeArrowheads="1"/>
              </p:cNvSpPr>
              <p:nvPr/>
            </p:nvSpPr>
            <p:spPr bwMode="auto">
              <a:xfrm>
                <a:off x="2496" y="1085"/>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7437" name="Rectangle 29"/>
              <p:cNvSpPr>
                <a:spLocks noChangeAspect="1" noChangeArrowheads="1"/>
              </p:cNvSpPr>
              <p:nvPr/>
            </p:nvSpPr>
            <p:spPr bwMode="auto">
              <a:xfrm>
                <a:off x="2496" y="1373"/>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7438" name="Rectangle 30"/>
              <p:cNvSpPr>
                <a:spLocks noChangeAspect="1" noChangeArrowheads="1"/>
              </p:cNvSpPr>
              <p:nvPr/>
            </p:nvSpPr>
            <p:spPr bwMode="auto">
              <a:xfrm>
                <a:off x="2208" y="1085"/>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7439" name="Rectangle 31"/>
              <p:cNvSpPr>
                <a:spLocks noChangeAspect="1" noChangeArrowheads="1"/>
              </p:cNvSpPr>
              <p:nvPr/>
            </p:nvSpPr>
            <p:spPr bwMode="auto">
              <a:xfrm>
                <a:off x="2208" y="1373"/>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7440" name="Rectangle 32"/>
              <p:cNvSpPr>
                <a:spLocks noChangeAspect="1" noChangeArrowheads="1"/>
              </p:cNvSpPr>
              <p:nvPr/>
            </p:nvSpPr>
            <p:spPr bwMode="auto">
              <a:xfrm>
                <a:off x="1920" y="1661"/>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7441" name="Rectangle 33"/>
              <p:cNvSpPr>
                <a:spLocks noChangeAspect="1" noChangeArrowheads="1"/>
              </p:cNvSpPr>
              <p:nvPr/>
            </p:nvSpPr>
            <p:spPr bwMode="auto">
              <a:xfrm>
                <a:off x="1920" y="1949"/>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7442" name="Rectangle 34"/>
              <p:cNvSpPr>
                <a:spLocks noChangeAspect="1" noChangeArrowheads="1"/>
              </p:cNvSpPr>
              <p:nvPr/>
            </p:nvSpPr>
            <p:spPr bwMode="auto">
              <a:xfrm>
                <a:off x="1632" y="1661"/>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7443" name="Rectangle 35"/>
              <p:cNvSpPr>
                <a:spLocks noChangeAspect="1" noChangeArrowheads="1"/>
              </p:cNvSpPr>
              <p:nvPr/>
            </p:nvSpPr>
            <p:spPr bwMode="auto">
              <a:xfrm>
                <a:off x="1632" y="1949"/>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7444" name="Rectangle 36"/>
              <p:cNvSpPr>
                <a:spLocks noChangeAspect="1" noChangeArrowheads="1"/>
              </p:cNvSpPr>
              <p:nvPr/>
            </p:nvSpPr>
            <p:spPr bwMode="auto">
              <a:xfrm>
                <a:off x="2496" y="1661"/>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7445" name="Rectangle 37"/>
              <p:cNvSpPr>
                <a:spLocks noChangeAspect="1" noChangeArrowheads="1"/>
              </p:cNvSpPr>
              <p:nvPr/>
            </p:nvSpPr>
            <p:spPr bwMode="auto">
              <a:xfrm>
                <a:off x="2208" y="1949"/>
                <a:ext cx="288" cy="288"/>
              </a:xfrm>
              <a:prstGeom prst="rect">
                <a:avLst/>
              </a:prstGeom>
              <a:solidFill>
                <a:srgbClr val="FF0000"/>
              </a:solidFill>
              <a:ln w="28575">
                <a:solidFill>
                  <a:srgbClr val="000000"/>
                </a:solidFill>
                <a:miter lim="800000"/>
                <a:headEnd/>
                <a:tailEnd/>
              </a:ln>
              <a:effectLst/>
            </p:spPr>
            <p:txBody>
              <a:bodyPr/>
              <a:lstStyle/>
              <a:p>
                <a:pPr algn="ctr"/>
                <a:r>
                  <a:rPr lang="en-US" sz="2000" b="1" dirty="0" smtClean="0"/>
                  <a:t>R</a:t>
                </a:r>
                <a:endParaRPr lang="en-US" sz="2000" b="1" dirty="0"/>
              </a:p>
            </p:txBody>
          </p:sp>
          <p:sp>
            <p:nvSpPr>
              <p:cNvPr id="17446" name="Rectangle 38"/>
              <p:cNvSpPr>
                <a:spLocks noChangeAspect="1" noChangeArrowheads="1"/>
              </p:cNvSpPr>
              <p:nvPr/>
            </p:nvSpPr>
            <p:spPr bwMode="auto">
              <a:xfrm>
                <a:off x="2208" y="1661"/>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7447" name="Rectangle 39"/>
              <p:cNvSpPr>
                <a:spLocks noChangeAspect="1" noChangeArrowheads="1"/>
              </p:cNvSpPr>
              <p:nvPr/>
            </p:nvSpPr>
            <p:spPr bwMode="auto">
              <a:xfrm>
                <a:off x="2496" y="1949"/>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grpSp>
        <p:sp>
          <p:nvSpPr>
            <p:cNvPr id="17448" name="Text Box 40"/>
            <p:cNvSpPr txBox="1">
              <a:spLocks noChangeArrowheads="1"/>
            </p:cNvSpPr>
            <p:nvPr/>
          </p:nvSpPr>
          <p:spPr bwMode="auto">
            <a:xfrm>
              <a:off x="2832" y="1104"/>
              <a:ext cx="2784" cy="291"/>
            </a:xfrm>
            <a:prstGeom prst="rect">
              <a:avLst/>
            </a:prstGeom>
            <a:noFill/>
            <a:ln w="9525">
              <a:noFill/>
              <a:miter lim="800000"/>
              <a:headEnd/>
              <a:tailEnd/>
            </a:ln>
            <a:effectLst/>
          </p:spPr>
          <p:txBody>
            <a:bodyPr wrap="square">
              <a:spAutoFit/>
            </a:bodyPr>
            <a:lstStyle/>
            <a:p>
              <a:pPr>
                <a:spcBef>
                  <a:spcPct val="50000"/>
                </a:spcBef>
              </a:pPr>
              <a:r>
                <a:rPr lang="en-US" sz="2400" dirty="0" smtClean="0"/>
                <a:t>Proportion Disagreement = 14/16</a:t>
              </a:r>
              <a:endParaRPr lang="en-US" sz="2400" dirty="0"/>
            </a:p>
          </p:txBody>
        </p:sp>
        <p:sp>
          <p:nvSpPr>
            <p:cNvPr id="17449" name="Text Box 41"/>
            <p:cNvSpPr txBox="1">
              <a:spLocks noChangeArrowheads="1"/>
            </p:cNvSpPr>
            <p:nvPr/>
          </p:nvSpPr>
          <p:spPr bwMode="auto">
            <a:xfrm>
              <a:off x="2832" y="1488"/>
              <a:ext cx="2448" cy="288"/>
            </a:xfrm>
            <a:prstGeom prst="rect">
              <a:avLst/>
            </a:prstGeom>
            <a:noFill/>
            <a:ln w="9525">
              <a:noFill/>
              <a:miter lim="800000"/>
              <a:headEnd/>
              <a:tailEnd/>
            </a:ln>
            <a:effectLst/>
          </p:spPr>
          <p:txBody>
            <a:bodyPr>
              <a:spAutoFit/>
            </a:bodyPr>
            <a:lstStyle/>
            <a:p>
              <a:pPr>
                <a:spcBef>
                  <a:spcPct val="50000"/>
                </a:spcBef>
              </a:pPr>
              <a:endParaRPr lang="en-US" sz="2400"/>
            </a:p>
          </p:txBody>
        </p:sp>
      </p:grpSp>
      <p:grpSp>
        <p:nvGrpSpPr>
          <p:cNvPr id="5" name="Group 42"/>
          <p:cNvGrpSpPr>
            <a:grpSpLocks/>
          </p:cNvGrpSpPr>
          <p:nvPr/>
        </p:nvGrpSpPr>
        <p:grpSpPr bwMode="auto">
          <a:xfrm>
            <a:off x="2590800" y="4084638"/>
            <a:ext cx="6324600" cy="2239962"/>
            <a:chOff x="1632" y="2573"/>
            <a:chExt cx="3984" cy="1411"/>
          </a:xfrm>
        </p:grpSpPr>
        <p:grpSp>
          <p:nvGrpSpPr>
            <p:cNvPr id="6" name="Group 43"/>
            <p:cNvGrpSpPr>
              <a:grpSpLocks/>
            </p:cNvGrpSpPr>
            <p:nvPr/>
          </p:nvGrpSpPr>
          <p:grpSpPr bwMode="auto">
            <a:xfrm>
              <a:off x="1632" y="2573"/>
              <a:ext cx="1152" cy="1411"/>
              <a:chOff x="1632" y="2573"/>
              <a:chExt cx="1152" cy="1411"/>
            </a:xfrm>
          </p:grpSpPr>
          <p:sp>
            <p:nvSpPr>
              <p:cNvPr id="17452" name="Text Box 44"/>
              <p:cNvSpPr txBox="1">
                <a:spLocks noChangeArrowheads="1"/>
              </p:cNvSpPr>
              <p:nvPr/>
            </p:nvSpPr>
            <p:spPr bwMode="auto">
              <a:xfrm>
                <a:off x="1632" y="3734"/>
                <a:ext cx="1152" cy="250"/>
              </a:xfrm>
              <a:prstGeom prst="rect">
                <a:avLst/>
              </a:prstGeom>
              <a:noFill/>
              <a:ln w="9525">
                <a:noFill/>
                <a:miter lim="800000"/>
                <a:headEnd/>
                <a:tailEnd/>
              </a:ln>
              <a:effectLst/>
            </p:spPr>
            <p:txBody>
              <a:bodyPr>
                <a:spAutoFit/>
              </a:bodyPr>
              <a:lstStyle/>
              <a:p>
                <a:pPr algn="ctr">
                  <a:spcBef>
                    <a:spcPct val="50000"/>
                  </a:spcBef>
                </a:pPr>
                <a:r>
                  <a:rPr lang="en-US" sz="2000"/>
                  <a:t>Comparison 2</a:t>
                </a:r>
              </a:p>
            </p:txBody>
          </p:sp>
          <p:sp>
            <p:nvSpPr>
              <p:cNvPr id="17453" name="Rectangle 45"/>
              <p:cNvSpPr>
                <a:spLocks noChangeAspect="1" noChangeArrowheads="1"/>
              </p:cNvSpPr>
              <p:nvPr/>
            </p:nvSpPr>
            <p:spPr bwMode="auto">
              <a:xfrm>
                <a:off x="1920" y="2573"/>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7454" name="Rectangle 46"/>
              <p:cNvSpPr>
                <a:spLocks noChangeAspect="1" noChangeArrowheads="1"/>
              </p:cNvSpPr>
              <p:nvPr/>
            </p:nvSpPr>
            <p:spPr bwMode="auto">
              <a:xfrm>
                <a:off x="1920" y="2861"/>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7455" name="Rectangle 47"/>
              <p:cNvSpPr>
                <a:spLocks noChangeAspect="1" noChangeArrowheads="1"/>
              </p:cNvSpPr>
              <p:nvPr/>
            </p:nvSpPr>
            <p:spPr bwMode="auto">
              <a:xfrm>
                <a:off x="1632" y="2573"/>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7456" name="Rectangle 48"/>
              <p:cNvSpPr>
                <a:spLocks noChangeAspect="1" noChangeArrowheads="1"/>
              </p:cNvSpPr>
              <p:nvPr/>
            </p:nvSpPr>
            <p:spPr bwMode="auto">
              <a:xfrm>
                <a:off x="1632" y="2861"/>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7457" name="Rectangle 49"/>
              <p:cNvSpPr>
                <a:spLocks noChangeAspect="1" noChangeArrowheads="1"/>
              </p:cNvSpPr>
              <p:nvPr/>
            </p:nvSpPr>
            <p:spPr bwMode="auto">
              <a:xfrm>
                <a:off x="2496" y="2573"/>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7458" name="Rectangle 50"/>
              <p:cNvSpPr>
                <a:spLocks noChangeAspect="1" noChangeArrowheads="1"/>
              </p:cNvSpPr>
              <p:nvPr/>
            </p:nvSpPr>
            <p:spPr bwMode="auto">
              <a:xfrm>
                <a:off x="2496" y="2861"/>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7459" name="Rectangle 51"/>
              <p:cNvSpPr>
                <a:spLocks noChangeAspect="1" noChangeArrowheads="1"/>
              </p:cNvSpPr>
              <p:nvPr/>
            </p:nvSpPr>
            <p:spPr bwMode="auto">
              <a:xfrm>
                <a:off x="2208" y="2573"/>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7460" name="Rectangle 52"/>
              <p:cNvSpPr>
                <a:spLocks noChangeAspect="1" noChangeArrowheads="1"/>
              </p:cNvSpPr>
              <p:nvPr/>
            </p:nvSpPr>
            <p:spPr bwMode="auto">
              <a:xfrm>
                <a:off x="2208" y="2861"/>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7461" name="Rectangle 53"/>
              <p:cNvSpPr>
                <a:spLocks noChangeAspect="1" noChangeArrowheads="1"/>
              </p:cNvSpPr>
              <p:nvPr/>
            </p:nvSpPr>
            <p:spPr bwMode="auto">
              <a:xfrm>
                <a:off x="1920" y="3149"/>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7462" name="Rectangle 54"/>
              <p:cNvSpPr>
                <a:spLocks noChangeAspect="1" noChangeArrowheads="1"/>
              </p:cNvSpPr>
              <p:nvPr/>
            </p:nvSpPr>
            <p:spPr bwMode="auto">
              <a:xfrm>
                <a:off x="1920" y="3437"/>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7463" name="Rectangle 55"/>
              <p:cNvSpPr>
                <a:spLocks noChangeAspect="1" noChangeArrowheads="1"/>
              </p:cNvSpPr>
              <p:nvPr/>
            </p:nvSpPr>
            <p:spPr bwMode="auto">
              <a:xfrm>
                <a:off x="1632" y="3149"/>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7464" name="Rectangle 56"/>
              <p:cNvSpPr>
                <a:spLocks noChangeAspect="1" noChangeArrowheads="1"/>
              </p:cNvSpPr>
              <p:nvPr/>
            </p:nvSpPr>
            <p:spPr bwMode="auto">
              <a:xfrm>
                <a:off x="1632" y="3437"/>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7465" name="Rectangle 57"/>
              <p:cNvSpPr>
                <a:spLocks noChangeAspect="1" noChangeArrowheads="1"/>
              </p:cNvSpPr>
              <p:nvPr/>
            </p:nvSpPr>
            <p:spPr bwMode="auto">
              <a:xfrm>
                <a:off x="2496" y="3149"/>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7466" name="Rectangle 58"/>
              <p:cNvSpPr>
                <a:spLocks noChangeAspect="1" noChangeArrowheads="1"/>
              </p:cNvSpPr>
              <p:nvPr/>
            </p:nvSpPr>
            <p:spPr bwMode="auto">
              <a:xfrm>
                <a:off x="2208" y="3437"/>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7467" name="Rectangle 59"/>
              <p:cNvSpPr>
                <a:spLocks noChangeAspect="1" noChangeArrowheads="1"/>
              </p:cNvSpPr>
              <p:nvPr/>
            </p:nvSpPr>
            <p:spPr bwMode="auto">
              <a:xfrm>
                <a:off x="2208" y="3149"/>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7468" name="Rectangle 60"/>
              <p:cNvSpPr>
                <a:spLocks noChangeAspect="1" noChangeArrowheads="1"/>
              </p:cNvSpPr>
              <p:nvPr/>
            </p:nvSpPr>
            <p:spPr bwMode="auto">
              <a:xfrm>
                <a:off x="2496" y="3437"/>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grpSp>
        <p:sp>
          <p:nvSpPr>
            <p:cNvPr id="17469" name="Text Box 61"/>
            <p:cNvSpPr txBox="1">
              <a:spLocks noChangeArrowheads="1"/>
            </p:cNvSpPr>
            <p:nvPr/>
          </p:nvSpPr>
          <p:spPr bwMode="auto">
            <a:xfrm>
              <a:off x="2832" y="2602"/>
              <a:ext cx="2784" cy="291"/>
            </a:xfrm>
            <a:prstGeom prst="rect">
              <a:avLst/>
            </a:prstGeom>
            <a:noFill/>
            <a:ln w="9525">
              <a:noFill/>
              <a:miter lim="800000"/>
              <a:headEnd/>
              <a:tailEnd/>
            </a:ln>
            <a:effectLst/>
          </p:spPr>
          <p:txBody>
            <a:bodyPr wrap="square">
              <a:spAutoFit/>
            </a:bodyPr>
            <a:lstStyle/>
            <a:p>
              <a:pPr>
                <a:spcBef>
                  <a:spcPct val="50000"/>
                </a:spcBef>
              </a:pPr>
              <a:r>
                <a:rPr lang="en-US" sz="2400" dirty="0" smtClean="0"/>
                <a:t>Proportion Disagreement = 2/16</a:t>
              </a:r>
              <a:endParaRPr lang="en-US" sz="2400" dirty="0"/>
            </a:p>
          </p:txBody>
        </p:sp>
        <p:sp>
          <p:nvSpPr>
            <p:cNvPr id="17470" name="Text Box 62"/>
            <p:cNvSpPr txBox="1">
              <a:spLocks noChangeArrowheads="1"/>
            </p:cNvSpPr>
            <p:nvPr/>
          </p:nvSpPr>
          <p:spPr bwMode="auto">
            <a:xfrm>
              <a:off x="2832" y="2986"/>
              <a:ext cx="2448" cy="288"/>
            </a:xfrm>
            <a:prstGeom prst="rect">
              <a:avLst/>
            </a:prstGeom>
            <a:noFill/>
            <a:ln w="9525">
              <a:noFill/>
              <a:miter lim="800000"/>
              <a:headEnd/>
              <a:tailEnd/>
            </a:ln>
            <a:effectLst/>
          </p:spPr>
          <p:txBody>
            <a:bodyPr>
              <a:spAutoFit/>
            </a:bodyPr>
            <a:lstStyle/>
            <a:p>
              <a:pPr>
                <a:spcBef>
                  <a:spcPct val="50000"/>
                </a:spcBef>
              </a:pPr>
              <a:endParaRPr lang="en-US" sz="2400"/>
            </a:p>
          </p:txBody>
        </p:sp>
      </p:grpSp>
    </p:spTree>
    <p:extLst>
      <p:ext uri="{BB962C8B-B14F-4D97-AF65-F5344CB8AC3E}">
        <p14:creationId xmlns:p14="http://schemas.microsoft.com/office/powerpoint/2010/main" val="10010233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lide Number Placeholder 5"/>
          <p:cNvSpPr>
            <a:spLocks noGrp="1"/>
          </p:cNvSpPr>
          <p:nvPr>
            <p:ph type="sldNum" sz="quarter" idx="12"/>
          </p:nvPr>
        </p:nvSpPr>
        <p:spPr/>
        <p:txBody>
          <a:bodyPr/>
          <a:lstStyle/>
          <a:p>
            <a:fld id="{443DB355-21D5-4AAF-B704-497E7B3D410F}" type="slidenum">
              <a:rPr lang="en-US"/>
              <a:pPr/>
              <a:t>22</a:t>
            </a:fld>
            <a:endParaRPr lang="en-US"/>
          </a:p>
        </p:txBody>
      </p:sp>
      <p:sp>
        <p:nvSpPr>
          <p:cNvPr id="18434" name="Rectangle 2"/>
          <p:cNvSpPr>
            <a:spLocks noGrp="1" noChangeArrowheads="1"/>
          </p:cNvSpPr>
          <p:nvPr>
            <p:ph type="title"/>
          </p:nvPr>
        </p:nvSpPr>
        <p:spPr>
          <a:xfrm>
            <a:off x="0" y="274638"/>
            <a:ext cx="9144000" cy="1143000"/>
          </a:xfrm>
        </p:spPr>
        <p:txBody>
          <a:bodyPr>
            <a:normAutofit fontScale="90000"/>
          </a:bodyPr>
          <a:lstStyle/>
          <a:p>
            <a:r>
              <a:rPr lang="en-US" dirty="0" smtClean="0"/>
              <a:t>Quantity and Allocation are two reasons for disagreement, which we separate.</a:t>
            </a:r>
            <a:endParaRPr lang="en-US" dirty="0"/>
          </a:p>
        </p:txBody>
      </p:sp>
      <p:grpSp>
        <p:nvGrpSpPr>
          <p:cNvPr id="2" name="Group 3"/>
          <p:cNvGrpSpPr>
            <a:grpSpLocks/>
          </p:cNvGrpSpPr>
          <p:nvPr/>
        </p:nvGrpSpPr>
        <p:grpSpPr bwMode="auto">
          <a:xfrm>
            <a:off x="533400" y="2971800"/>
            <a:ext cx="1828800" cy="2239963"/>
            <a:chOff x="336" y="1872"/>
            <a:chExt cx="1152" cy="1411"/>
          </a:xfrm>
        </p:grpSpPr>
        <p:sp>
          <p:nvSpPr>
            <p:cNvPr id="18436" name="Text Box 4"/>
            <p:cNvSpPr txBox="1">
              <a:spLocks noChangeArrowheads="1"/>
            </p:cNvSpPr>
            <p:nvPr/>
          </p:nvSpPr>
          <p:spPr bwMode="auto">
            <a:xfrm>
              <a:off x="336" y="3033"/>
              <a:ext cx="1152" cy="250"/>
            </a:xfrm>
            <a:prstGeom prst="rect">
              <a:avLst/>
            </a:prstGeom>
            <a:noFill/>
            <a:ln w="9525">
              <a:noFill/>
              <a:miter lim="800000"/>
              <a:headEnd/>
              <a:tailEnd/>
            </a:ln>
            <a:effectLst/>
          </p:spPr>
          <p:txBody>
            <a:bodyPr>
              <a:spAutoFit/>
            </a:bodyPr>
            <a:lstStyle/>
            <a:p>
              <a:pPr algn="ctr">
                <a:spcBef>
                  <a:spcPct val="50000"/>
                </a:spcBef>
              </a:pPr>
              <a:r>
                <a:rPr lang="en-US" sz="2000"/>
                <a:t>Reference</a:t>
              </a:r>
            </a:p>
          </p:txBody>
        </p:sp>
        <p:sp>
          <p:nvSpPr>
            <p:cNvPr id="18437" name="Rectangle 5"/>
            <p:cNvSpPr>
              <a:spLocks noChangeAspect="1" noChangeArrowheads="1"/>
            </p:cNvSpPr>
            <p:nvPr/>
          </p:nvSpPr>
          <p:spPr bwMode="auto">
            <a:xfrm>
              <a:off x="624" y="1872"/>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8438" name="Rectangle 6"/>
            <p:cNvSpPr>
              <a:spLocks noChangeAspect="1" noChangeArrowheads="1"/>
            </p:cNvSpPr>
            <p:nvPr/>
          </p:nvSpPr>
          <p:spPr bwMode="auto">
            <a:xfrm>
              <a:off x="624" y="2160"/>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8439" name="Rectangle 7"/>
            <p:cNvSpPr>
              <a:spLocks noChangeAspect="1" noChangeArrowheads="1"/>
            </p:cNvSpPr>
            <p:nvPr/>
          </p:nvSpPr>
          <p:spPr bwMode="auto">
            <a:xfrm>
              <a:off x="336" y="1872"/>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8440" name="Rectangle 8"/>
            <p:cNvSpPr>
              <a:spLocks noChangeAspect="1" noChangeArrowheads="1"/>
            </p:cNvSpPr>
            <p:nvPr/>
          </p:nvSpPr>
          <p:spPr bwMode="auto">
            <a:xfrm>
              <a:off x="336" y="2160"/>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8441" name="Rectangle 9"/>
            <p:cNvSpPr>
              <a:spLocks noChangeAspect="1" noChangeArrowheads="1"/>
            </p:cNvSpPr>
            <p:nvPr/>
          </p:nvSpPr>
          <p:spPr bwMode="auto">
            <a:xfrm>
              <a:off x="1200" y="1872"/>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8442" name="Rectangle 10"/>
            <p:cNvSpPr>
              <a:spLocks noChangeAspect="1" noChangeArrowheads="1"/>
            </p:cNvSpPr>
            <p:nvPr/>
          </p:nvSpPr>
          <p:spPr bwMode="auto">
            <a:xfrm>
              <a:off x="1200" y="2160"/>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8443" name="Rectangle 11"/>
            <p:cNvSpPr>
              <a:spLocks noChangeAspect="1" noChangeArrowheads="1"/>
            </p:cNvSpPr>
            <p:nvPr/>
          </p:nvSpPr>
          <p:spPr bwMode="auto">
            <a:xfrm>
              <a:off x="912" y="1872"/>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8444" name="Rectangle 12"/>
            <p:cNvSpPr>
              <a:spLocks noChangeAspect="1" noChangeArrowheads="1"/>
            </p:cNvSpPr>
            <p:nvPr/>
          </p:nvSpPr>
          <p:spPr bwMode="auto">
            <a:xfrm>
              <a:off x="912" y="2160"/>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8445" name="Rectangle 13"/>
            <p:cNvSpPr>
              <a:spLocks noChangeAspect="1" noChangeArrowheads="1"/>
            </p:cNvSpPr>
            <p:nvPr/>
          </p:nvSpPr>
          <p:spPr bwMode="auto">
            <a:xfrm>
              <a:off x="624" y="2448"/>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8446" name="Rectangle 14"/>
            <p:cNvSpPr>
              <a:spLocks noChangeAspect="1" noChangeArrowheads="1"/>
            </p:cNvSpPr>
            <p:nvPr/>
          </p:nvSpPr>
          <p:spPr bwMode="auto">
            <a:xfrm>
              <a:off x="624" y="2736"/>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8447" name="Rectangle 15"/>
            <p:cNvSpPr>
              <a:spLocks noChangeAspect="1" noChangeArrowheads="1"/>
            </p:cNvSpPr>
            <p:nvPr/>
          </p:nvSpPr>
          <p:spPr bwMode="auto">
            <a:xfrm>
              <a:off x="336" y="2448"/>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8448" name="Rectangle 16"/>
            <p:cNvSpPr>
              <a:spLocks noChangeAspect="1" noChangeArrowheads="1"/>
            </p:cNvSpPr>
            <p:nvPr/>
          </p:nvSpPr>
          <p:spPr bwMode="auto">
            <a:xfrm>
              <a:off x="336" y="2736"/>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8449" name="Rectangle 17"/>
            <p:cNvSpPr>
              <a:spLocks noChangeAspect="1" noChangeArrowheads="1"/>
            </p:cNvSpPr>
            <p:nvPr/>
          </p:nvSpPr>
          <p:spPr bwMode="auto">
            <a:xfrm>
              <a:off x="1200" y="2448"/>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8450" name="Rectangle 18"/>
            <p:cNvSpPr>
              <a:spLocks noChangeAspect="1" noChangeArrowheads="1"/>
            </p:cNvSpPr>
            <p:nvPr/>
          </p:nvSpPr>
          <p:spPr bwMode="auto">
            <a:xfrm>
              <a:off x="1200" y="2736"/>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8451" name="Rectangle 19"/>
            <p:cNvSpPr>
              <a:spLocks noChangeAspect="1" noChangeArrowheads="1"/>
            </p:cNvSpPr>
            <p:nvPr/>
          </p:nvSpPr>
          <p:spPr bwMode="auto">
            <a:xfrm>
              <a:off x="912" y="2448"/>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8452" name="Rectangle 20"/>
            <p:cNvSpPr>
              <a:spLocks noChangeAspect="1" noChangeArrowheads="1"/>
            </p:cNvSpPr>
            <p:nvPr/>
          </p:nvSpPr>
          <p:spPr bwMode="auto">
            <a:xfrm>
              <a:off x="912" y="2736"/>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grpSp>
      <p:grpSp>
        <p:nvGrpSpPr>
          <p:cNvPr id="3" name="Group 21"/>
          <p:cNvGrpSpPr>
            <a:grpSpLocks/>
          </p:cNvGrpSpPr>
          <p:nvPr/>
        </p:nvGrpSpPr>
        <p:grpSpPr bwMode="auto">
          <a:xfrm>
            <a:off x="2590800" y="1722438"/>
            <a:ext cx="6324600" cy="2239962"/>
            <a:chOff x="1632" y="1085"/>
            <a:chExt cx="3984" cy="1411"/>
          </a:xfrm>
        </p:grpSpPr>
        <p:grpSp>
          <p:nvGrpSpPr>
            <p:cNvPr id="4" name="Group 22"/>
            <p:cNvGrpSpPr>
              <a:grpSpLocks/>
            </p:cNvGrpSpPr>
            <p:nvPr/>
          </p:nvGrpSpPr>
          <p:grpSpPr bwMode="auto">
            <a:xfrm>
              <a:off x="1632" y="1085"/>
              <a:ext cx="1152" cy="1411"/>
              <a:chOff x="1632" y="1085"/>
              <a:chExt cx="1152" cy="1411"/>
            </a:xfrm>
          </p:grpSpPr>
          <p:sp>
            <p:nvSpPr>
              <p:cNvPr id="18455" name="Text Box 23"/>
              <p:cNvSpPr txBox="1">
                <a:spLocks noChangeArrowheads="1"/>
              </p:cNvSpPr>
              <p:nvPr/>
            </p:nvSpPr>
            <p:spPr bwMode="auto">
              <a:xfrm>
                <a:off x="1632" y="2246"/>
                <a:ext cx="1152" cy="250"/>
              </a:xfrm>
              <a:prstGeom prst="rect">
                <a:avLst/>
              </a:prstGeom>
              <a:noFill/>
              <a:ln w="9525">
                <a:noFill/>
                <a:miter lim="800000"/>
                <a:headEnd/>
                <a:tailEnd/>
              </a:ln>
              <a:effectLst/>
            </p:spPr>
            <p:txBody>
              <a:bodyPr>
                <a:spAutoFit/>
              </a:bodyPr>
              <a:lstStyle/>
              <a:p>
                <a:pPr algn="ctr">
                  <a:spcBef>
                    <a:spcPct val="50000"/>
                  </a:spcBef>
                </a:pPr>
                <a:r>
                  <a:rPr lang="en-US" sz="2000"/>
                  <a:t>Comparison 1</a:t>
                </a:r>
              </a:p>
            </p:txBody>
          </p:sp>
          <p:sp>
            <p:nvSpPr>
              <p:cNvPr id="18456" name="Rectangle 24"/>
              <p:cNvSpPr>
                <a:spLocks noChangeAspect="1" noChangeArrowheads="1"/>
              </p:cNvSpPr>
              <p:nvPr/>
            </p:nvSpPr>
            <p:spPr bwMode="auto">
              <a:xfrm>
                <a:off x="1920" y="1085"/>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8457" name="Rectangle 25"/>
              <p:cNvSpPr>
                <a:spLocks noChangeAspect="1" noChangeArrowheads="1"/>
              </p:cNvSpPr>
              <p:nvPr/>
            </p:nvSpPr>
            <p:spPr bwMode="auto">
              <a:xfrm>
                <a:off x="1920" y="1373"/>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8458" name="Rectangle 26"/>
              <p:cNvSpPr>
                <a:spLocks noChangeAspect="1" noChangeArrowheads="1"/>
              </p:cNvSpPr>
              <p:nvPr/>
            </p:nvSpPr>
            <p:spPr bwMode="auto">
              <a:xfrm>
                <a:off x="1632" y="1085"/>
                <a:ext cx="288" cy="288"/>
              </a:xfrm>
              <a:prstGeom prst="rect">
                <a:avLst/>
              </a:prstGeom>
              <a:solidFill>
                <a:srgbClr val="00FF00"/>
              </a:solidFill>
              <a:ln w="28575">
                <a:solidFill>
                  <a:srgbClr val="000000"/>
                </a:solidFill>
                <a:miter lim="800000"/>
                <a:headEnd/>
                <a:tailEnd/>
              </a:ln>
              <a:effectLst/>
            </p:spPr>
            <p:txBody>
              <a:bodyPr/>
              <a:lstStyle/>
              <a:p>
                <a:pPr algn="ctr"/>
                <a:r>
                  <a:rPr lang="en-US" sz="2000" b="1" dirty="0" smtClean="0"/>
                  <a:t>G</a:t>
                </a:r>
                <a:endParaRPr lang="en-US" sz="2000" b="1" dirty="0"/>
              </a:p>
            </p:txBody>
          </p:sp>
          <p:sp>
            <p:nvSpPr>
              <p:cNvPr id="18459" name="Rectangle 27"/>
              <p:cNvSpPr>
                <a:spLocks noChangeAspect="1" noChangeArrowheads="1"/>
              </p:cNvSpPr>
              <p:nvPr/>
            </p:nvSpPr>
            <p:spPr bwMode="auto">
              <a:xfrm>
                <a:off x="1632" y="1373"/>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8460" name="Rectangle 28"/>
              <p:cNvSpPr>
                <a:spLocks noChangeAspect="1" noChangeArrowheads="1"/>
              </p:cNvSpPr>
              <p:nvPr/>
            </p:nvSpPr>
            <p:spPr bwMode="auto">
              <a:xfrm>
                <a:off x="2496" y="1085"/>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8461" name="Rectangle 29"/>
              <p:cNvSpPr>
                <a:spLocks noChangeAspect="1" noChangeArrowheads="1"/>
              </p:cNvSpPr>
              <p:nvPr/>
            </p:nvSpPr>
            <p:spPr bwMode="auto">
              <a:xfrm>
                <a:off x="2496" y="1373"/>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8462" name="Rectangle 30"/>
              <p:cNvSpPr>
                <a:spLocks noChangeAspect="1" noChangeArrowheads="1"/>
              </p:cNvSpPr>
              <p:nvPr/>
            </p:nvSpPr>
            <p:spPr bwMode="auto">
              <a:xfrm>
                <a:off x="2208" y="1085"/>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8463" name="Rectangle 31"/>
              <p:cNvSpPr>
                <a:spLocks noChangeAspect="1" noChangeArrowheads="1"/>
              </p:cNvSpPr>
              <p:nvPr/>
            </p:nvSpPr>
            <p:spPr bwMode="auto">
              <a:xfrm>
                <a:off x="2208" y="1373"/>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8464" name="Rectangle 32"/>
              <p:cNvSpPr>
                <a:spLocks noChangeAspect="1" noChangeArrowheads="1"/>
              </p:cNvSpPr>
              <p:nvPr/>
            </p:nvSpPr>
            <p:spPr bwMode="auto">
              <a:xfrm>
                <a:off x="1920" y="1661"/>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8465" name="Rectangle 33"/>
              <p:cNvSpPr>
                <a:spLocks noChangeAspect="1" noChangeArrowheads="1"/>
              </p:cNvSpPr>
              <p:nvPr/>
            </p:nvSpPr>
            <p:spPr bwMode="auto">
              <a:xfrm>
                <a:off x="1920" y="1949"/>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8466" name="Rectangle 34"/>
              <p:cNvSpPr>
                <a:spLocks noChangeAspect="1" noChangeArrowheads="1"/>
              </p:cNvSpPr>
              <p:nvPr/>
            </p:nvSpPr>
            <p:spPr bwMode="auto">
              <a:xfrm>
                <a:off x="1632" y="1661"/>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8467" name="Rectangle 35"/>
              <p:cNvSpPr>
                <a:spLocks noChangeAspect="1" noChangeArrowheads="1"/>
              </p:cNvSpPr>
              <p:nvPr/>
            </p:nvSpPr>
            <p:spPr bwMode="auto">
              <a:xfrm>
                <a:off x="1632" y="1949"/>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8468" name="Rectangle 36"/>
              <p:cNvSpPr>
                <a:spLocks noChangeAspect="1" noChangeArrowheads="1"/>
              </p:cNvSpPr>
              <p:nvPr/>
            </p:nvSpPr>
            <p:spPr bwMode="auto">
              <a:xfrm>
                <a:off x="2496" y="1661"/>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8469" name="Rectangle 37"/>
              <p:cNvSpPr>
                <a:spLocks noChangeAspect="1" noChangeArrowheads="1"/>
              </p:cNvSpPr>
              <p:nvPr/>
            </p:nvSpPr>
            <p:spPr bwMode="auto">
              <a:xfrm>
                <a:off x="2208" y="1949"/>
                <a:ext cx="288" cy="288"/>
              </a:xfrm>
              <a:prstGeom prst="rect">
                <a:avLst/>
              </a:prstGeom>
              <a:solidFill>
                <a:srgbClr val="FF0000"/>
              </a:solidFill>
              <a:ln w="28575">
                <a:solidFill>
                  <a:srgbClr val="000000"/>
                </a:solidFill>
                <a:miter lim="800000"/>
                <a:headEnd/>
                <a:tailEnd/>
              </a:ln>
              <a:effectLst/>
            </p:spPr>
            <p:txBody>
              <a:bodyPr/>
              <a:lstStyle/>
              <a:p>
                <a:pPr algn="ctr"/>
                <a:r>
                  <a:rPr lang="en-US" sz="2000" b="1" dirty="0" smtClean="0"/>
                  <a:t>R</a:t>
                </a:r>
                <a:endParaRPr lang="en-US" sz="2000" b="1" dirty="0"/>
              </a:p>
            </p:txBody>
          </p:sp>
          <p:sp>
            <p:nvSpPr>
              <p:cNvPr id="18470" name="Rectangle 38"/>
              <p:cNvSpPr>
                <a:spLocks noChangeAspect="1" noChangeArrowheads="1"/>
              </p:cNvSpPr>
              <p:nvPr/>
            </p:nvSpPr>
            <p:spPr bwMode="auto">
              <a:xfrm>
                <a:off x="2208" y="1661"/>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8471" name="Rectangle 39"/>
              <p:cNvSpPr>
                <a:spLocks noChangeAspect="1" noChangeArrowheads="1"/>
              </p:cNvSpPr>
              <p:nvPr/>
            </p:nvSpPr>
            <p:spPr bwMode="auto">
              <a:xfrm>
                <a:off x="2496" y="1949"/>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grpSp>
        <p:sp>
          <p:nvSpPr>
            <p:cNvPr id="18472" name="Text Box 40"/>
            <p:cNvSpPr txBox="1">
              <a:spLocks noChangeArrowheads="1"/>
            </p:cNvSpPr>
            <p:nvPr/>
          </p:nvSpPr>
          <p:spPr bwMode="auto">
            <a:xfrm>
              <a:off x="2832" y="1104"/>
              <a:ext cx="2784" cy="291"/>
            </a:xfrm>
            <a:prstGeom prst="rect">
              <a:avLst/>
            </a:prstGeom>
            <a:noFill/>
            <a:ln w="9525">
              <a:noFill/>
              <a:miter lim="800000"/>
              <a:headEnd/>
              <a:tailEnd/>
            </a:ln>
            <a:effectLst/>
          </p:spPr>
          <p:txBody>
            <a:bodyPr wrap="square">
              <a:spAutoFit/>
            </a:bodyPr>
            <a:lstStyle/>
            <a:p>
              <a:pPr>
                <a:spcBef>
                  <a:spcPct val="50000"/>
                </a:spcBef>
              </a:pPr>
              <a:r>
                <a:rPr lang="en-US" sz="2400" dirty="0" smtClean="0"/>
                <a:t>Proportion Disagreement </a:t>
              </a:r>
              <a:r>
                <a:rPr lang="en-US" sz="2400" dirty="0"/>
                <a:t>= </a:t>
              </a:r>
              <a:r>
                <a:rPr lang="en-US" sz="2400" dirty="0" smtClean="0"/>
                <a:t>14/16</a:t>
              </a:r>
              <a:endParaRPr lang="en-US" sz="2400" dirty="0"/>
            </a:p>
          </p:txBody>
        </p:sp>
        <p:sp>
          <p:nvSpPr>
            <p:cNvPr id="18473" name="Text Box 41"/>
            <p:cNvSpPr txBox="1">
              <a:spLocks noChangeArrowheads="1"/>
            </p:cNvSpPr>
            <p:nvPr/>
          </p:nvSpPr>
          <p:spPr bwMode="auto">
            <a:xfrm>
              <a:off x="2832" y="1488"/>
              <a:ext cx="2784" cy="523"/>
            </a:xfrm>
            <a:prstGeom prst="rect">
              <a:avLst/>
            </a:prstGeom>
            <a:noFill/>
            <a:ln w="9525">
              <a:noFill/>
              <a:miter lim="800000"/>
              <a:headEnd/>
              <a:tailEnd/>
            </a:ln>
            <a:effectLst/>
          </p:spPr>
          <p:txBody>
            <a:bodyPr wrap="square">
              <a:spAutoFit/>
            </a:bodyPr>
            <a:lstStyle/>
            <a:p>
              <a:pPr>
                <a:spcBef>
                  <a:spcPct val="50000"/>
                </a:spcBef>
              </a:pPr>
              <a:r>
                <a:rPr lang="en-US" sz="2400" dirty="0" smtClean="0"/>
                <a:t>Quantity Disagreement is 14/16. Allocation disagreement is 0/16.</a:t>
              </a:r>
              <a:endParaRPr lang="en-US" sz="2400" dirty="0"/>
            </a:p>
          </p:txBody>
        </p:sp>
      </p:grpSp>
      <p:grpSp>
        <p:nvGrpSpPr>
          <p:cNvPr id="5" name="Group 42"/>
          <p:cNvGrpSpPr>
            <a:grpSpLocks/>
          </p:cNvGrpSpPr>
          <p:nvPr/>
        </p:nvGrpSpPr>
        <p:grpSpPr bwMode="auto">
          <a:xfrm>
            <a:off x="2590800" y="4084638"/>
            <a:ext cx="6324600" cy="2239962"/>
            <a:chOff x="1632" y="2573"/>
            <a:chExt cx="3984" cy="1411"/>
          </a:xfrm>
        </p:grpSpPr>
        <p:grpSp>
          <p:nvGrpSpPr>
            <p:cNvPr id="6" name="Group 43"/>
            <p:cNvGrpSpPr>
              <a:grpSpLocks/>
            </p:cNvGrpSpPr>
            <p:nvPr/>
          </p:nvGrpSpPr>
          <p:grpSpPr bwMode="auto">
            <a:xfrm>
              <a:off x="1632" y="2573"/>
              <a:ext cx="1152" cy="1411"/>
              <a:chOff x="1632" y="2573"/>
              <a:chExt cx="1152" cy="1411"/>
            </a:xfrm>
          </p:grpSpPr>
          <p:sp>
            <p:nvSpPr>
              <p:cNvPr id="18476" name="Text Box 44"/>
              <p:cNvSpPr txBox="1">
                <a:spLocks noChangeArrowheads="1"/>
              </p:cNvSpPr>
              <p:nvPr/>
            </p:nvSpPr>
            <p:spPr bwMode="auto">
              <a:xfrm>
                <a:off x="1632" y="3734"/>
                <a:ext cx="1152" cy="250"/>
              </a:xfrm>
              <a:prstGeom prst="rect">
                <a:avLst/>
              </a:prstGeom>
              <a:noFill/>
              <a:ln w="9525">
                <a:noFill/>
                <a:miter lim="800000"/>
                <a:headEnd/>
                <a:tailEnd/>
              </a:ln>
              <a:effectLst/>
            </p:spPr>
            <p:txBody>
              <a:bodyPr>
                <a:spAutoFit/>
              </a:bodyPr>
              <a:lstStyle/>
              <a:p>
                <a:pPr algn="ctr">
                  <a:spcBef>
                    <a:spcPct val="50000"/>
                  </a:spcBef>
                </a:pPr>
                <a:r>
                  <a:rPr lang="en-US" sz="2000"/>
                  <a:t>Comparison 2</a:t>
                </a:r>
              </a:p>
            </p:txBody>
          </p:sp>
          <p:sp>
            <p:nvSpPr>
              <p:cNvPr id="18477" name="Rectangle 45"/>
              <p:cNvSpPr>
                <a:spLocks noChangeAspect="1" noChangeArrowheads="1"/>
              </p:cNvSpPr>
              <p:nvPr/>
            </p:nvSpPr>
            <p:spPr bwMode="auto">
              <a:xfrm>
                <a:off x="1920" y="2573"/>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8478" name="Rectangle 46"/>
              <p:cNvSpPr>
                <a:spLocks noChangeAspect="1" noChangeArrowheads="1"/>
              </p:cNvSpPr>
              <p:nvPr/>
            </p:nvSpPr>
            <p:spPr bwMode="auto">
              <a:xfrm>
                <a:off x="1920" y="2861"/>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8479" name="Rectangle 47"/>
              <p:cNvSpPr>
                <a:spLocks noChangeAspect="1" noChangeArrowheads="1"/>
              </p:cNvSpPr>
              <p:nvPr/>
            </p:nvSpPr>
            <p:spPr bwMode="auto">
              <a:xfrm>
                <a:off x="1632" y="2573"/>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8480" name="Rectangle 48"/>
              <p:cNvSpPr>
                <a:spLocks noChangeAspect="1" noChangeArrowheads="1"/>
              </p:cNvSpPr>
              <p:nvPr/>
            </p:nvSpPr>
            <p:spPr bwMode="auto">
              <a:xfrm>
                <a:off x="1632" y="2861"/>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8481" name="Rectangle 49"/>
              <p:cNvSpPr>
                <a:spLocks noChangeAspect="1" noChangeArrowheads="1"/>
              </p:cNvSpPr>
              <p:nvPr/>
            </p:nvSpPr>
            <p:spPr bwMode="auto">
              <a:xfrm>
                <a:off x="2496" y="2573"/>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8482" name="Rectangle 50"/>
              <p:cNvSpPr>
                <a:spLocks noChangeAspect="1" noChangeArrowheads="1"/>
              </p:cNvSpPr>
              <p:nvPr/>
            </p:nvSpPr>
            <p:spPr bwMode="auto">
              <a:xfrm>
                <a:off x="2496" y="2861"/>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8483" name="Rectangle 51"/>
              <p:cNvSpPr>
                <a:spLocks noChangeAspect="1" noChangeArrowheads="1"/>
              </p:cNvSpPr>
              <p:nvPr/>
            </p:nvSpPr>
            <p:spPr bwMode="auto">
              <a:xfrm>
                <a:off x="2208" y="2573"/>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8484" name="Rectangle 52"/>
              <p:cNvSpPr>
                <a:spLocks noChangeAspect="1" noChangeArrowheads="1"/>
              </p:cNvSpPr>
              <p:nvPr/>
            </p:nvSpPr>
            <p:spPr bwMode="auto">
              <a:xfrm>
                <a:off x="2208" y="2861"/>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8485" name="Rectangle 53"/>
              <p:cNvSpPr>
                <a:spLocks noChangeAspect="1" noChangeArrowheads="1"/>
              </p:cNvSpPr>
              <p:nvPr/>
            </p:nvSpPr>
            <p:spPr bwMode="auto">
              <a:xfrm>
                <a:off x="1920" y="3149"/>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8486" name="Rectangle 54"/>
              <p:cNvSpPr>
                <a:spLocks noChangeAspect="1" noChangeArrowheads="1"/>
              </p:cNvSpPr>
              <p:nvPr/>
            </p:nvSpPr>
            <p:spPr bwMode="auto">
              <a:xfrm>
                <a:off x="1920" y="3437"/>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8487" name="Rectangle 55"/>
              <p:cNvSpPr>
                <a:spLocks noChangeAspect="1" noChangeArrowheads="1"/>
              </p:cNvSpPr>
              <p:nvPr/>
            </p:nvSpPr>
            <p:spPr bwMode="auto">
              <a:xfrm>
                <a:off x="1632" y="3149"/>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8488" name="Rectangle 56"/>
              <p:cNvSpPr>
                <a:spLocks noChangeAspect="1" noChangeArrowheads="1"/>
              </p:cNvSpPr>
              <p:nvPr/>
            </p:nvSpPr>
            <p:spPr bwMode="auto">
              <a:xfrm>
                <a:off x="1632" y="3437"/>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8489" name="Rectangle 57"/>
              <p:cNvSpPr>
                <a:spLocks noChangeAspect="1" noChangeArrowheads="1"/>
              </p:cNvSpPr>
              <p:nvPr/>
            </p:nvSpPr>
            <p:spPr bwMode="auto">
              <a:xfrm>
                <a:off x="2496" y="3149"/>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8490" name="Rectangle 58"/>
              <p:cNvSpPr>
                <a:spLocks noChangeAspect="1" noChangeArrowheads="1"/>
              </p:cNvSpPr>
              <p:nvPr/>
            </p:nvSpPr>
            <p:spPr bwMode="auto">
              <a:xfrm>
                <a:off x="2208" y="3437"/>
                <a:ext cx="288" cy="288"/>
              </a:xfrm>
              <a:prstGeom prst="rect">
                <a:avLst/>
              </a:prstGeom>
              <a:solidFill>
                <a:srgbClr val="00FF00"/>
              </a:solidFill>
              <a:ln w="28575">
                <a:solidFill>
                  <a:srgbClr val="000000"/>
                </a:solidFill>
                <a:miter lim="800000"/>
                <a:headEnd/>
                <a:tailEnd/>
              </a:ln>
              <a:effectLst/>
            </p:spPr>
            <p:txBody>
              <a:bodyPr/>
              <a:lstStyle/>
              <a:p>
                <a:pPr algn="ctr"/>
                <a:r>
                  <a:rPr lang="en-US" sz="2000" b="1"/>
                  <a:t>G</a:t>
                </a:r>
              </a:p>
            </p:txBody>
          </p:sp>
          <p:sp>
            <p:nvSpPr>
              <p:cNvPr id="18491" name="Rectangle 59"/>
              <p:cNvSpPr>
                <a:spLocks noChangeAspect="1" noChangeArrowheads="1"/>
              </p:cNvSpPr>
              <p:nvPr/>
            </p:nvSpPr>
            <p:spPr bwMode="auto">
              <a:xfrm>
                <a:off x="2208" y="3149"/>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sp>
            <p:nvSpPr>
              <p:cNvPr id="18492" name="Rectangle 60"/>
              <p:cNvSpPr>
                <a:spLocks noChangeAspect="1" noChangeArrowheads="1"/>
              </p:cNvSpPr>
              <p:nvPr/>
            </p:nvSpPr>
            <p:spPr bwMode="auto">
              <a:xfrm>
                <a:off x="2496" y="3437"/>
                <a:ext cx="288" cy="288"/>
              </a:xfrm>
              <a:prstGeom prst="rect">
                <a:avLst/>
              </a:prstGeom>
              <a:solidFill>
                <a:srgbClr val="FF0000"/>
              </a:solidFill>
              <a:ln w="28575">
                <a:solidFill>
                  <a:srgbClr val="000000"/>
                </a:solidFill>
                <a:miter lim="800000"/>
                <a:headEnd/>
                <a:tailEnd/>
              </a:ln>
              <a:effectLst/>
            </p:spPr>
            <p:txBody>
              <a:bodyPr/>
              <a:lstStyle/>
              <a:p>
                <a:pPr algn="ctr"/>
                <a:r>
                  <a:rPr lang="en-US" sz="2000" b="1"/>
                  <a:t>R</a:t>
                </a:r>
              </a:p>
            </p:txBody>
          </p:sp>
        </p:grpSp>
        <p:sp>
          <p:nvSpPr>
            <p:cNvPr id="18493" name="Text Box 61"/>
            <p:cNvSpPr txBox="1">
              <a:spLocks noChangeArrowheads="1"/>
            </p:cNvSpPr>
            <p:nvPr/>
          </p:nvSpPr>
          <p:spPr bwMode="auto">
            <a:xfrm>
              <a:off x="2832" y="2602"/>
              <a:ext cx="2688" cy="291"/>
            </a:xfrm>
            <a:prstGeom prst="rect">
              <a:avLst/>
            </a:prstGeom>
            <a:noFill/>
            <a:ln w="9525">
              <a:noFill/>
              <a:miter lim="800000"/>
              <a:headEnd/>
              <a:tailEnd/>
            </a:ln>
            <a:effectLst/>
          </p:spPr>
          <p:txBody>
            <a:bodyPr wrap="square">
              <a:spAutoFit/>
            </a:bodyPr>
            <a:lstStyle/>
            <a:p>
              <a:pPr>
                <a:spcBef>
                  <a:spcPct val="50000"/>
                </a:spcBef>
              </a:pPr>
              <a:r>
                <a:rPr lang="en-US" sz="2400" dirty="0" smtClean="0"/>
                <a:t>Proportion Disagreement </a:t>
              </a:r>
              <a:r>
                <a:rPr lang="en-US" sz="2400" dirty="0"/>
                <a:t>= </a:t>
              </a:r>
              <a:r>
                <a:rPr lang="en-US" sz="2400" dirty="0" smtClean="0"/>
                <a:t>2/16</a:t>
              </a:r>
              <a:endParaRPr lang="en-US" sz="2400" dirty="0"/>
            </a:p>
          </p:txBody>
        </p:sp>
        <p:sp>
          <p:nvSpPr>
            <p:cNvPr id="18494" name="Text Box 62"/>
            <p:cNvSpPr txBox="1">
              <a:spLocks noChangeArrowheads="1"/>
            </p:cNvSpPr>
            <p:nvPr/>
          </p:nvSpPr>
          <p:spPr bwMode="auto">
            <a:xfrm>
              <a:off x="2832" y="2986"/>
              <a:ext cx="2784" cy="523"/>
            </a:xfrm>
            <a:prstGeom prst="rect">
              <a:avLst/>
            </a:prstGeom>
            <a:noFill/>
            <a:ln w="9525">
              <a:noFill/>
              <a:miter lim="800000"/>
              <a:headEnd/>
              <a:tailEnd/>
            </a:ln>
            <a:effectLst/>
          </p:spPr>
          <p:txBody>
            <a:bodyPr wrap="square">
              <a:spAutoFit/>
            </a:bodyPr>
            <a:lstStyle/>
            <a:p>
              <a:pPr>
                <a:spcBef>
                  <a:spcPct val="50000"/>
                </a:spcBef>
              </a:pPr>
              <a:r>
                <a:rPr lang="en-US" sz="2400" dirty="0" smtClean="0"/>
                <a:t>Allocation Disagreement is 2/16. Quantity disagreement is 0/16.</a:t>
              </a:r>
              <a:endParaRPr lang="en-US" sz="2400" dirty="0"/>
            </a:p>
          </p:txBody>
        </p:sp>
      </p:grpSp>
    </p:spTree>
    <p:extLst>
      <p:ext uri="{BB962C8B-B14F-4D97-AF65-F5344CB8AC3E}">
        <p14:creationId xmlns:p14="http://schemas.microsoft.com/office/powerpoint/2010/main" val="10293941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762000"/>
          </a:xfrm>
        </p:spPr>
        <p:txBody>
          <a:bodyPr>
            <a:normAutofit/>
          </a:bodyPr>
          <a:lstStyle/>
          <a:p>
            <a:r>
              <a:rPr lang="en-US" sz="3600" dirty="0" smtClean="0"/>
              <a:t>Questions for category level losses</a:t>
            </a:r>
            <a:endParaRPr lang="en-US" sz="3600" dirty="0"/>
          </a:p>
        </p:txBody>
      </p:sp>
      <p:sp>
        <p:nvSpPr>
          <p:cNvPr id="3" name="Content Placeholder 2"/>
          <p:cNvSpPr>
            <a:spLocks noGrp="1"/>
          </p:cNvSpPr>
          <p:nvPr>
            <p:ph idx="1"/>
          </p:nvPr>
        </p:nvSpPr>
        <p:spPr>
          <a:xfrm>
            <a:off x="152400" y="914400"/>
            <a:ext cx="8763000" cy="5867400"/>
          </a:xfrm>
        </p:spPr>
        <p:txBody>
          <a:bodyPr>
            <a:normAutofit fontScale="92500" lnSpcReduction="20000"/>
          </a:bodyPr>
          <a:lstStyle/>
          <a:p>
            <a:pPr marL="514350" indent="-514350">
              <a:buFont typeface="+mj-lt"/>
              <a:buAutoNum type="arabicPeriod"/>
            </a:pPr>
            <a:r>
              <a:rPr lang="en-US" dirty="0" smtClean="0"/>
              <a:t>What </a:t>
            </a:r>
            <a:r>
              <a:rPr lang="en-US" dirty="0"/>
              <a:t>are </a:t>
            </a:r>
            <a:r>
              <a:rPr lang="en-US" dirty="0" smtClean="0"/>
              <a:t>order of the </a:t>
            </a:r>
            <a:r>
              <a:rPr lang="en-US" dirty="0"/>
              <a:t>categories in </a:t>
            </a:r>
            <a:r>
              <a:rPr lang="en-US" dirty="0" smtClean="0"/>
              <a:t>terms of size at 2000</a:t>
            </a:r>
            <a:r>
              <a:rPr lang="en-US" dirty="0"/>
              <a:t>?</a:t>
            </a:r>
          </a:p>
          <a:p>
            <a:pPr marL="514350" indent="-514350">
              <a:buFont typeface="+mj-lt"/>
              <a:buAutoNum type="arabicPeriod"/>
            </a:pPr>
            <a:r>
              <a:rPr lang="en-US" dirty="0" smtClean="0"/>
              <a:t>If you saw only the map of 2000, then which categories would you expect to be involved </a:t>
            </a:r>
            <a:r>
              <a:rPr lang="en-US" dirty="0"/>
              <a:t>in the largest </a:t>
            </a:r>
            <a:r>
              <a:rPr lang="en-US" dirty="0" smtClean="0"/>
              <a:t>losses?</a:t>
            </a:r>
            <a:endParaRPr lang="en-US" dirty="0"/>
          </a:p>
          <a:p>
            <a:pPr marL="514350" indent="-514350">
              <a:buFont typeface="+mj-lt"/>
              <a:buAutoNum type="arabicPeriod"/>
            </a:pPr>
            <a:r>
              <a:rPr lang="en-US" dirty="0" smtClean="0"/>
              <a:t>What </a:t>
            </a:r>
            <a:r>
              <a:rPr lang="en-US" dirty="0"/>
              <a:t>are order of the categories in terms of </a:t>
            </a:r>
            <a:r>
              <a:rPr lang="en-US" dirty="0" smtClean="0"/>
              <a:t>gross losses during 2000-2004?</a:t>
            </a:r>
            <a:endParaRPr lang="en-US" dirty="0"/>
          </a:p>
          <a:p>
            <a:pPr marL="514350" indent="-514350">
              <a:buFont typeface="+mj-lt"/>
              <a:buAutoNum type="arabicPeriod"/>
            </a:pPr>
            <a:r>
              <a:rPr lang="en-US" dirty="0" smtClean="0"/>
              <a:t>If change were uniform across the domain, then what intensity of loss would each category experience?</a:t>
            </a:r>
          </a:p>
          <a:p>
            <a:pPr marL="514350" indent="-514350">
              <a:buFont typeface="+mj-lt"/>
              <a:buAutoNum type="arabicPeriod"/>
            </a:pPr>
            <a:r>
              <a:rPr lang="en-US" dirty="0" smtClean="0"/>
              <a:t>Which categories experience loss more intensively than uniform change?</a:t>
            </a:r>
          </a:p>
          <a:p>
            <a:pPr marL="514350" indent="-514350">
              <a:buFont typeface="+mj-lt"/>
              <a:buAutoNum type="arabicPeriod"/>
            </a:pPr>
            <a:r>
              <a:rPr lang="en-US" dirty="0"/>
              <a:t>Which categories experience </a:t>
            </a:r>
            <a:r>
              <a:rPr lang="en-US" dirty="0" smtClean="0"/>
              <a:t>loss less </a:t>
            </a:r>
            <a:r>
              <a:rPr lang="en-US" dirty="0"/>
              <a:t>intensively than uniform change</a:t>
            </a:r>
            <a:r>
              <a:rPr lang="en-US" dirty="0" smtClean="0"/>
              <a:t>?</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23</a:t>
            </a:fld>
            <a:endParaRPr lang="en-US"/>
          </a:p>
        </p:txBody>
      </p:sp>
    </p:spTree>
    <p:extLst>
      <p:ext uri="{BB962C8B-B14F-4D97-AF65-F5344CB8AC3E}">
        <p14:creationId xmlns:p14="http://schemas.microsoft.com/office/powerpoint/2010/main" val="36801065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Category level information</a:t>
            </a:r>
            <a:br>
              <a:rPr lang="en-US" sz="4000" dirty="0" smtClean="0"/>
            </a:br>
            <a:r>
              <a:rPr lang="en-US" sz="4000" dirty="0" smtClean="0"/>
              <a:t>Size at each time point</a:t>
            </a:r>
            <a:endParaRPr lang="en-US" sz="40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24</a:t>
            </a:fld>
            <a:endParaRPr lang="en-US"/>
          </a:p>
        </p:txBody>
      </p:sp>
      <p:graphicFrame>
        <p:nvGraphicFramePr>
          <p:cNvPr id="5" name="Table 4"/>
          <p:cNvGraphicFramePr>
            <a:graphicFrameLocks noGrp="1" noChangeAspect="1"/>
          </p:cNvGraphicFramePr>
          <p:nvPr>
            <p:extLst>
              <p:ext uri="{D42A27DB-BD31-4B8C-83A1-F6EECF244321}">
                <p14:modId xmlns:p14="http://schemas.microsoft.com/office/powerpoint/2010/main" val="1974973021"/>
              </p:ext>
            </p:extLst>
          </p:nvPr>
        </p:nvGraphicFramePr>
        <p:xfrm>
          <a:off x="457200" y="1752600"/>
          <a:ext cx="8305801" cy="4419597"/>
        </p:xfrm>
        <a:graphic>
          <a:graphicData uri="http://schemas.openxmlformats.org/drawingml/2006/table">
            <a:tbl>
              <a:tblPr firstRow="1" firstCol="1" bandRow="1">
                <a:tableStyleId>{5940675A-B579-460E-94D1-54222C63F5DA}</a:tableStyleId>
              </a:tblPr>
              <a:tblGrid>
                <a:gridCol w="1355955"/>
                <a:gridCol w="1178661"/>
                <a:gridCol w="1178661"/>
                <a:gridCol w="969453"/>
                <a:gridCol w="1082922"/>
                <a:gridCol w="1100650"/>
                <a:gridCol w="1439499"/>
              </a:tblGrid>
              <a:tr h="631371">
                <a:tc rowSpan="2">
                  <a:txBody>
                    <a:bodyPr/>
                    <a:lstStyle/>
                    <a:p>
                      <a:pPr marL="0" marR="0" algn="ctr">
                        <a:lnSpc>
                          <a:spcPts val="1500"/>
                        </a:lnSpc>
                        <a:spcBef>
                          <a:spcPts val="0"/>
                        </a:spcBef>
                        <a:spcAft>
                          <a:spcPts val="0"/>
                        </a:spcAft>
                      </a:pPr>
                      <a:r>
                        <a:rPr lang="de-DE" sz="2800" dirty="0">
                          <a:effectLst/>
                        </a:rPr>
                        <a:t> </a:t>
                      </a:r>
                      <a:endParaRPr lang="en-US" sz="2800" dirty="0">
                        <a:solidFill>
                          <a:srgbClr val="000000"/>
                        </a:solidFill>
                        <a:effectLst/>
                        <a:latin typeface="Times New Roman"/>
                        <a:ea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rowSpan="2">
                  <a:txBody>
                    <a:bodyPr/>
                    <a:lstStyle/>
                    <a:p>
                      <a:pPr marL="0" marR="0" algn="ctr">
                        <a:lnSpc>
                          <a:spcPts val="1500"/>
                        </a:lnSpc>
                        <a:spcBef>
                          <a:spcPts val="0"/>
                        </a:spcBef>
                        <a:spcAft>
                          <a:spcPts val="0"/>
                        </a:spcAft>
                      </a:pPr>
                      <a:r>
                        <a:rPr lang="de-DE" sz="2800" dirty="0">
                          <a:effectLst/>
                        </a:rPr>
                        <a:t> </a:t>
                      </a:r>
                      <a:endParaRPr lang="en-US" sz="2800" dirty="0">
                        <a:solidFill>
                          <a:srgbClr val="000000"/>
                        </a:solidFill>
                        <a:effectLst/>
                        <a:latin typeface="Times New Roman"/>
                        <a:ea typeface="Times New Roman"/>
                      </a:endParaRPr>
                    </a:p>
                  </a:txBody>
                  <a:tcPr marL="68580" marR="6858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gridSpan="3">
                  <a:txBody>
                    <a:bodyPr/>
                    <a:lstStyle/>
                    <a:p>
                      <a:pPr marL="0" marR="0" algn="ctr">
                        <a:lnSpc>
                          <a:spcPts val="1500"/>
                        </a:lnSpc>
                        <a:spcBef>
                          <a:spcPts val="0"/>
                        </a:spcBef>
                        <a:spcAft>
                          <a:spcPts val="0"/>
                        </a:spcAft>
                      </a:pPr>
                      <a:r>
                        <a:rPr lang="de-DE" sz="2800">
                          <a:effectLst/>
                        </a:rPr>
                        <a:t>2004</a:t>
                      </a:r>
                      <a:endParaRPr lang="en-US" sz="2800">
                        <a:solidFill>
                          <a:srgbClr val="000000"/>
                        </a:solidFill>
                        <a:effectLst/>
                        <a:latin typeface="Times New Roman"/>
                        <a:ea typeface="Times New Roman"/>
                      </a:endParaRPr>
                    </a:p>
                  </a:txBody>
                  <a:tcPr marL="68580" marR="68580" marT="0" marB="0" anchor="ctr"/>
                </a:tc>
                <a:tc hMerge="1">
                  <a:txBody>
                    <a:bodyPr/>
                    <a:lstStyle/>
                    <a:p>
                      <a:endParaRPr lang="en-US"/>
                    </a:p>
                  </a:txBody>
                  <a:tcPr/>
                </a:tc>
                <a:tc hMerge="1">
                  <a:txBody>
                    <a:bodyPr/>
                    <a:lstStyle/>
                    <a:p>
                      <a:endParaRPr lang="en-US"/>
                    </a:p>
                  </a:txBody>
                  <a:tcPr/>
                </a:tc>
                <a:tc>
                  <a:txBody>
                    <a:bodyPr/>
                    <a:lstStyle/>
                    <a:p>
                      <a:pPr marL="0" marR="0" algn="ctr">
                        <a:lnSpc>
                          <a:spcPts val="1500"/>
                        </a:lnSpc>
                        <a:spcBef>
                          <a:spcPts val="0"/>
                        </a:spcBef>
                        <a:spcAft>
                          <a:spcPts val="0"/>
                        </a:spcAft>
                      </a:pPr>
                      <a:r>
                        <a:rPr lang="de-DE" sz="2800">
                          <a:effectLst/>
                        </a:rPr>
                        <a:t>2000</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Interval</a:t>
                      </a:r>
                      <a:endParaRPr lang="en-US" sz="2800">
                        <a:solidFill>
                          <a:srgbClr val="000000"/>
                        </a:solidFill>
                        <a:effectLst/>
                        <a:latin typeface="Times New Roman"/>
                        <a:ea typeface="Times New Roman"/>
                      </a:endParaRPr>
                    </a:p>
                  </a:txBody>
                  <a:tcPr marL="68580" marR="68580" marT="0" marB="0" anchor="ctr"/>
                </a:tc>
              </a:tr>
              <a:tr h="631371">
                <a:tc vMerge="1">
                  <a:txBody>
                    <a:bodyPr/>
                    <a:lstStyle/>
                    <a:p>
                      <a:endParaRPr lang="en-US"/>
                    </a:p>
                  </a:txBody>
                  <a:tcPr/>
                </a:tc>
                <a:tc vMerge="1">
                  <a:txBody>
                    <a:bodyPr/>
                    <a:lstStyle/>
                    <a:p>
                      <a:endParaRPr lang="en-US"/>
                    </a:p>
                  </a:txBody>
                  <a:tcPr/>
                </a:tc>
                <a:tc>
                  <a:txBody>
                    <a:bodyPr/>
                    <a:lstStyle/>
                    <a:p>
                      <a:pPr marL="0" marR="0" algn="ctr">
                        <a:lnSpc>
                          <a:spcPts val="1500"/>
                        </a:lnSpc>
                        <a:spcBef>
                          <a:spcPts val="0"/>
                        </a:spcBef>
                        <a:spcAft>
                          <a:spcPts val="0"/>
                        </a:spcAft>
                      </a:pPr>
                      <a:r>
                        <a:rPr lang="de-DE" sz="2800" dirty="0">
                          <a:effectLst/>
                        </a:rPr>
                        <a:t>Forest</a:t>
                      </a:r>
                      <a:endParaRPr lang="en-US" sz="28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dirty="0">
                          <a:effectLst/>
                        </a:rPr>
                        <a:t>Bare</a:t>
                      </a:r>
                      <a:endParaRPr lang="en-US" sz="28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Grass</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Total</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Loss</a:t>
                      </a:r>
                      <a:endParaRPr lang="en-US" sz="2800">
                        <a:solidFill>
                          <a:srgbClr val="000000"/>
                        </a:solidFill>
                        <a:effectLst/>
                        <a:latin typeface="Times New Roman"/>
                        <a:ea typeface="Times New Roman"/>
                      </a:endParaRPr>
                    </a:p>
                  </a:txBody>
                  <a:tcPr marL="68580" marR="68580" marT="0" marB="0" anchor="ctr"/>
                </a:tc>
              </a:tr>
              <a:tr h="631371">
                <a:tc rowSpan="3">
                  <a:txBody>
                    <a:bodyPr/>
                    <a:lstStyle/>
                    <a:p>
                      <a:pPr marL="0" marR="0" algn="ctr">
                        <a:lnSpc>
                          <a:spcPts val="1500"/>
                        </a:lnSpc>
                        <a:spcBef>
                          <a:spcPts val="0"/>
                        </a:spcBef>
                        <a:spcAft>
                          <a:spcPts val="0"/>
                        </a:spcAft>
                      </a:pPr>
                      <a:r>
                        <a:rPr lang="de-DE" sz="2800" dirty="0">
                          <a:effectLst/>
                        </a:rPr>
                        <a:t>2000</a:t>
                      </a:r>
                      <a:endParaRPr lang="en-US" sz="2800" dirty="0">
                        <a:solidFill>
                          <a:srgbClr val="000000"/>
                        </a:solidFill>
                        <a:effectLst/>
                        <a:latin typeface="Times New Roman"/>
                        <a:ea typeface="Times New Roman"/>
                      </a:endParaRPr>
                    </a:p>
                  </a:txBody>
                  <a:tcPr marL="68580" marR="68580" marT="0" marB="0" vert="vert270" anchor="ctr"/>
                </a:tc>
                <a:tc>
                  <a:txBody>
                    <a:bodyPr/>
                    <a:lstStyle/>
                    <a:p>
                      <a:pPr marL="0" marR="0" algn="ctr">
                        <a:lnSpc>
                          <a:spcPts val="1500"/>
                        </a:lnSpc>
                        <a:spcBef>
                          <a:spcPts val="0"/>
                        </a:spcBef>
                        <a:spcAft>
                          <a:spcPts val="0"/>
                        </a:spcAft>
                      </a:pPr>
                      <a:r>
                        <a:rPr lang="de-DE" sz="2800">
                          <a:effectLst/>
                        </a:rPr>
                        <a:t>Forest</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b="1"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b="1"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b="1"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86.5</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dirty="0">
                        <a:solidFill>
                          <a:srgbClr val="000000"/>
                        </a:solidFill>
                        <a:effectLst/>
                        <a:latin typeface="Times New Roman"/>
                        <a:ea typeface="Times New Roman"/>
                      </a:endParaRPr>
                    </a:p>
                  </a:txBody>
                  <a:tcPr marL="68580" marR="68580" marT="0" marB="0" anchor="ctr"/>
                </a:tc>
              </a:tr>
              <a:tr h="631371">
                <a:tc vMerge="1">
                  <a:txBody>
                    <a:bodyPr/>
                    <a:lstStyle/>
                    <a:p>
                      <a:endParaRPr lang="en-US"/>
                    </a:p>
                  </a:txBody>
                  <a:tcPr/>
                </a:tc>
                <a:tc>
                  <a:txBody>
                    <a:bodyPr/>
                    <a:lstStyle/>
                    <a:p>
                      <a:pPr marL="0" marR="0" algn="ctr">
                        <a:lnSpc>
                          <a:spcPts val="1500"/>
                        </a:lnSpc>
                        <a:spcBef>
                          <a:spcPts val="0"/>
                        </a:spcBef>
                        <a:spcAft>
                          <a:spcPts val="0"/>
                        </a:spcAft>
                      </a:pPr>
                      <a:r>
                        <a:rPr lang="de-DE" sz="2800">
                          <a:effectLst/>
                        </a:rPr>
                        <a:t>Bare</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b="1"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b="1"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b="1"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11.2</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dirty="0">
                        <a:solidFill>
                          <a:srgbClr val="000000"/>
                        </a:solidFill>
                        <a:effectLst/>
                        <a:latin typeface="Times New Roman"/>
                        <a:ea typeface="Times New Roman"/>
                      </a:endParaRPr>
                    </a:p>
                  </a:txBody>
                  <a:tcPr marL="68580" marR="68580" marT="0" marB="0" anchor="ctr"/>
                </a:tc>
              </a:tr>
              <a:tr h="631371">
                <a:tc vMerge="1">
                  <a:txBody>
                    <a:bodyPr/>
                    <a:lstStyle/>
                    <a:p>
                      <a:endParaRPr lang="en-US"/>
                    </a:p>
                  </a:txBody>
                  <a:tcPr/>
                </a:tc>
                <a:tc>
                  <a:txBody>
                    <a:bodyPr/>
                    <a:lstStyle/>
                    <a:p>
                      <a:pPr marL="0" marR="0" algn="ctr">
                        <a:lnSpc>
                          <a:spcPts val="1500"/>
                        </a:lnSpc>
                        <a:spcBef>
                          <a:spcPts val="0"/>
                        </a:spcBef>
                        <a:spcAft>
                          <a:spcPts val="0"/>
                        </a:spcAft>
                      </a:pPr>
                      <a:r>
                        <a:rPr lang="de-DE" sz="2800">
                          <a:effectLst/>
                        </a:rPr>
                        <a:t>Grass</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b="1"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b="1"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b="1"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2.4</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dirty="0">
                        <a:solidFill>
                          <a:srgbClr val="000000"/>
                        </a:solidFill>
                        <a:effectLst/>
                        <a:latin typeface="Times New Roman"/>
                        <a:ea typeface="Times New Roman"/>
                      </a:endParaRPr>
                    </a:p>
                  </a:txBody>
                  <a:tcPr marL="68580" marR="68580" marT="0" marB="0" anchor="ctr"/>
                </a:tc>
              </a:tr>
              <a:tr h="631371">
                <a:tc>
                  <a:txBody>
                    <a:bodyPr/>
                    <a:lstStyle/>
                    <a:p>
                      <a:pPr marL="0" marR="0" algn="ctr">
                        <a:lnSpc>
                          <a:spcPts val="1500"/>
                        </a:lnSpc>
                        <a:spcBef>
                          <a:spcPts val="0"/>
                        </a:spcBef>
                        <a:spcAft>
                          <a:spcPts val="0"/>
                        </a:spcAft>
                      </a:pPr>
                      <a:r>
                        <a:rPr lang="de-DE" sz="2800" dirty="0">
                          <a:effectLst/>
                        </a:rPr>
                        <a:t>2004</a:t>
                      </a:r>
                      <a:endParaRPr lang="en-US" sz="28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Total</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81.9</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11.4</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6.7</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100.0</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dirty="0">
                          <a:effectLst/>
                        </a:rPr>
                        <a:t> </a:t>
                      </a:r>
                      <a:endParaRPr lang="en-US" sz="2800" dirty="0">
                        <a:solidFill>
                          <a:srgbClr val="000000"/>
                        </a:solidFill>
                        <a:effectLst/>
                        <a:latin typeface="Times New Roman"/>
                        <a:ea typeface="Times New Roman"/>
                      </a:endParaRPr>
                    </a:p>
                  </a:txBody>
                  <a:tcPr marL="68580" marR="68580" marT="0" marB="0" anchor="ctr">
                    <a:lnR w="12700" cap="flat" cmpd="sng" algn="ctr">
                      <a:noFill/>
                      <a:prstDash val="solid"/>
                      <a:round/>
                      <a:headEnd type="none" w="med" len="med"/>
                      <a:tailEnd type="none" w="med" len="med"/>
                    </a:lnR>
                  </a:tcPr>
                </a:tc>
              </a:tr>
              <a:tr h="631371">
                <a:tc>
                  <a:txBody>
                    <a:bodyPr/>
                    <a:lstStyle/>
                    <a:p>
                      <a:pPr marL="0" marR="0" algn="ctr">
                        <a:lnSpc>
                          <a:spcPts val="1500"/>
                        </a:lnSpc>
                        <a:spcBef>
                          <a:spcPts val="0"/>
                        </a:spcBef>
                        <a:spcAft>
                          <a:spcPts val="0"/>
                        </a:spcAft>
                      </a:pPr>
                      <a:r>
                        <a:rPr lang="de-DE" sz="2800">
                          <a:effectLst/>
                        </a:rPr>
                        <a:t>Interval</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Gain</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dirty="0">
                          <a:effectLst/>
                        </a:rPr>
                        <a:t> </a:t>
                      </a:r>
                      <a:endParaRPr lang="en-US" sz="2800" dirty="0">
                        <a:solidFill>
                          <a:srgbClr val="000000"/>
                        </a:solidFill>
                        <a:effectLst/>
                        <a:latin typeface="Times New Roman"/>
                        <a:ea typeface="Times New Roman"/>
                      </a:endParaRPr>
                    </a:p>
                  </a:txBody>
                  <a:tcPr marL="68580" marR="68580" marT="0" marB="0" anchor="ctr">
                    <a:lnB w="12700" cap="flat" cmpd="sng" algn="ctr">
                      <a:noFill/>
                      <a:prstDash val="solid"/>
                      <a:round/>
                      <a:headEnd type="none" w="med" len="med"/>
                      <a:tailEnd type="none" w="med" len="med"/>
                    </a:lnB>
                  </a:tcPr>
                </a:tc>
                <a:tc>
                  <a:txBody>
                    <a:bodyPr/>
                    <a:lstStyle/>
                    <a:p>
                      <a:pPr marL="0" marR="0" algn="ctr">
                        <a:lnSpc>
                          <a:spcPts val="1500"/>
                        </a:lnSpc>
                        <a:spcBef>
                          <a:spcPts val="0"/>
                        </a:spcBef>
                        <a:spcAft>
                          <a:spcPts val="0"/>
                        </a:spcAft>
                      </a:pPr>
                      <a:r>
                        <a:rPr lang="de-DE" sz="2800" dirty="0">
                          <a:effectLst/>
                        </a:rPr>
                        <a:t>16.9</a:t>
                      </a:r>
                      <a:endParaRPr lang="en-US" sz="2800" dirty="0">
                        <a:solidFill>
                          <a:srgbClr val="000000"/>
                        </a:solidFill>
                        <a:effectLst/>
                        <a:latin typeface="Times New Roman"/>
                        <a:ea typeface="Times New Roman"/>
                      </a:endParaRPr>
                    </a:p>
                  </a:txBody>
                  <a:tcPr marL="68580" marR="68580" marT="0" marB="0" anchor="ctr"/>
                </a:tc>
              </a:tr>
            </a:tbl>
          </a:graphicData>
        </a:graphic>
      </p:graphicFrame>
    </p:spTree>
    <p:extLst>
      <p:ext uri="{BB962C8B-B14F-4D97-AF65-F5344CB8AC3E}">
        <p14:creationId xmlns:p14="http://schemas.microsoft.com/office/powerpoint/2010/main" val="9150320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Category level information</a:t>
            </a:r>
            <a:br>
              <a:rPr lang="en-US" sz="4000" dirty="0" smtClean="0"/>
            </a:br>
            <a:r>
              <a:rPr lang="en-US" sz="4000" dirty="0" smtClean="0"/>
              <a:t>Red indicates persistence</a:t>
            </a:r>
            <a:endParaRPr lang="en-US" sz="40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25</a:t>
            </a:fld>
            <a:endParaRPr lang="en-US"/>
          </a:p>
        </p:txBody>
      </p:sp>
      <p:graphicFrame>
        <p:nvGraphicFramePr>
          <p:cNvPr id="5" name="Table 4"/>
          <p:cNvGraphicFramePr>
            <a:graphicFrameLocks noGrp="1" noChangeAspect="1"/>
          </p:cNvGraphicFramePr>
          <p:nvPr>
            <p:extLst>
              <p:ext uri="{D42A27DB-BD31-4B8C-83A1-F6EECF244321}">
                <p14:modId xmlns:p14="http://schemas.microsoft.com/office/powerpoint/2010/main" val="3730283618"/>
              </p:ext>
            </p:extLst>
          </p:nvPr>
        </p:nvGraphicFramePr>
        <p:xfrm>
          <a:off x="457200" y="1752600"/>
          <a:ext cx="8305801" cy="4419597"/>
        </p:xfrm>
        <a:graphic>
          <a:graphicData uri="http://schemas.openxmlformats.org/drawingml/2006/table">
            <a:tbl>
              <a:tblPr firstRow="1" firstCol="1" bandRow="1">
                <a:tableStyleId>{5940675A-B579-460E-94D1-54222C63F5DA}</a:tableStyleId>
              </a:tblPr>
              <a:tblGrid>
                <a:gridCol w="1355955"/>
                <a:gridCol w="1178661"/>
                <a:gridCol w="1178661"/>
                <a:gridCol w="969453"/>
                <a:gridCol w="1082922"/>
                <a:gridCol w="1100650"/>
                <a:gridCol w="1439499"/>
              </a:tblGrid>
              <a:tr h="631371">
                <a:tc rowSpan="2">
                  <a:txBody>
                    <a:bodyPr/>
                    <a:lstStyle/>
                    <a:p>
                      <a:pPr marL="0" marR="0" algn="ctr">
                        <a:lnSpc>
                          <a:spcPts val="1500"/>
                        </a:lnSpc>
                        <a:spcBef>
                          <a:spcPts val="0"/>
                        </a:spcBef>
                        <a:spcAft>
                          <a:spcPts val="0"/>
                        </a:spcAft>
                      </a:pPr>
                      <a:r>
                        <a:rPr lang="de-DE" sz="2800" dirty="0">
                          <a:effectLst/>
                        </a:rPr>
                        <a:t> </a:t>
                      </a:r>
                      <a:endParaRPr lang="en-US" sz="2800" dirty="0">
                        <a:solidFill>
                          <a:srgbClr val="000000"/>
                        </a:solidFill>
                        <a:effectLst/>
                        <a:latin typeface="Times New Roman"/>
                        <a:ea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rowSpan="2">
                  <a:txBody>
                    <a:bodyPr/>
                    <a:lstStyle/>
                    <a:p>
                      <a:pPr marL="0" marR="0" algn="ctr">
                        <a:lnSpc>
                          <a:spcPts val="1500"/>
                        </a:lnSpc>
                        <a:spcBef>
                          <a:spcPts val="0"/>
                        </a:spcBef>
                        <a:spcAft>
                          <a:spcPts val="0"/>
                        </a:spcAft>
                      </a:pPr>
                      <a:r>
                        <a:rPr lang="de-DE" sz="2800" dirty="0">
                          <a:effectLst/>
                        </a:rPr>
                        <a:t> </a:t>
                      </a:r>
                      <a:endParaRPr lang="en-US" sz="2800" dirty="0">
                        <a:solidFill>
                          <a:srgbClr val="000000"/>
                        </a:solidFill>
                        <a:effectLst/>
                        <a:latin typeface="Times New Roman"/>
                        <a:ea typeface="Times New Roman"/>
                      </a:endParaRPr>
                    </a:p>
                  </a:txBody>
                  <a:tcPr marL="68580" marR="6858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gridSpan="3">
                  <a:txBody>
                    <a:bodyPr/>
                    <a:lstStyle/>
                    <a:p>
                      <a:pPr marL="0" marR="0" algn="ctr">
                        <a:lnSpc>
                          <a:spcPts val="1500"/>
                        </a:lnSpc>
                        <a:spcBef>
                          <a:spcPts val="0"/>
                        </a:spcBef>
                        <a:spcAft>
                          <a:spcPts val="0"/>
                        </a:spcAft>
                      </a:pPr>
                      <a:r>
                        <a:rPr lang="de-DE" sz="2800">
                          <a:effectLst/>
                        </a:rPr>
                        <a:t>2004</a:t>
                      </a:r>
                      <a:endParaRPr lang="en-US" sz="2800">
                        <a:solidFill>
                          <a:srgbClr val="000000"/>
                        </a:solidFill>
                        <a:effectLst/>
                        <a:latin typeface="Times New Roman"/>
                        <a:ea typeface="Times New Roman"/>
                      </a:endParaRPr>
                    </a:p>
                  </a:txBody>
                  <a:tcPr marL="68580" marR="68580" marT="0" marB="0" anchor="ctr"/>
                </a:tc>
                <a:tc hMerge="1">
                  <a:txBody>
                    <a:bodyPr/>
                    <a:lstStyle/>
                    <a:p>
                      <a:endParaRPr lang="en-US"/>
                    </a:p>
                  </a:txBody>
                  <a:tcPr/>
                </a:tc>
                <a:tc hMerge="1">
                  <a:txBody>
                    <a:bodyPr/>
                    <a:lstStyle/>
                    <a:p>
                      <a:endParaRPr lang="en-US"/>
                    </a:p>
                  </a:txBody>
                  <a:tcPr/>
                </a:tc>
                <a:tc>
                  <a:txBody>
                    <a:bodyPr/>
                    <a:lstStyle/>
                    <a:p>
                      <a:pPr marL="0" marR="0" algn="ctr">
                        <a:lnSpc>
                          <a:spcPts val="1500"/>
                        </a:lnSpc>
                        <a:spcBef>
                          <a:spcPts val="0"/>
                        </a:spcBef>
                        <a:spcAft>
                          <a:spcPts val="0"/>
                        </a:spcAft>
                      </a:pPr>
                      <a:r>
                        <a:rPr lang="de-DE" sz="2800">
                          <a:effectLst/>
                        </a:rPr>
                        <a:t>2000</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Interval</a:t>
                      </a:r>
                      <a:endParaRPr lang="en-US" sz="2800">
                        <a:solidFill>
                          <a:srgbClr val="000000"/>
                        </a:solidFill>
                        <a:effectLst/>
                        <a:latin typeface="Times New Roman"/>
                        <a:ea typeface="Times New Roman"/>
                      </a:endParaRPr>
                    </a:p>
                  </a:txBody>
                  <a:tcPr marL="68580" marR="68580" marT="0" marB="0" anchor="ctr"/>
                </a:tc>
              </a:tr>
              <a:tr h="631371">
                <a:tc vMerge="1">
                  <a:txBody>
                    <a:bodyPr/>
                    <a:lstStyle/>
                    <a:p>
                      <a:endParaRPr lang="en-US"/>
                    </a:p>
                  </a:txBody>
                  <a:tcPr/>
                </a:tc>
                <a:tc vMerge="1">
                  <a:txBody>
                    <a:bodyPr/>
                    <a:lstStyle/>
                    <a:p>
                      <a:endParaRPr lang="en-US"/>
                    </a:p>
                  </a:txBody>
                  <a:tcPr/>
                </a:tc>
                <a:tc>
                  <a:txBody>
                    <a:bodyPr/>
                    <a:lstStyle/>
                    <a:p>
                      <a:pPr marL="0" marR="0" algn="ctr">
                        <a:lnSpc>
                          <a:spcPts val="1500"/>
                        </a:lnSpc>
                        <a:spcBef>
                          <a:spcPts val="0"/>
                        </a:spcBef>
                        <a:spcAft>
                          <a:spcPts val="0"/>
                        </a:spcAft>
                      </a:pPr>
                      <a:r>
                        <a:rPr lang="de-DE" sz="2800" dirty="0">
                          <a:effectLst/>
                        </a:rPr>
                        <a:t>Forest</a:t>
                      </a:r>
                      <a:endParaRPr lang="en-US" sz="28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dirty="0">
                          <a:effectLst/>
                        </a:rPr>
                        <a:t>Bare</a:t>
                      </a:r>
                      <a:endParaRPr lang="en-US" sz="28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Grass</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Total</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Loss</a:t>
                      </a:r>
                      <a:endParaRPr lang="en-US" sz="2800">
                        <a:solidFill>
                          <a:srgbClr val="000000"/>
                        </a:solidFill>
                        <a:effectLst/>
                        <a:latin typeface="Times New Roman"/>
                        <a:ea typeface="Times New Roman"/>
                      </a:endParaRPr>
                    </a:p>
                  </a:txBody>
                  <a:tcPr marL="68580" marR="68580" marT="0" marB="0" anchor="ctr"/>
                </a:tc>
              </a:tr>
              <a:tr h="631371">
                <a:tc rowSpan="3">
                  <a:txBody>
                    <a:bodyPr/>
                    <a:lstStyle/>
                    <a:p>
                      <a:pPr marL="0" marR="0" algn="ctr">
                        <a:lnSpc>
                          <a:spcPts val="1500"/>
                        </a:lnSpc>
                        <a:spcBef>
                          <a:spcPts val="0"/>
                        </a:spcBef>
                        <a:spcAft>
                          <a:spcPts val="0"/>
                        </a:spcAft>
                      </a:pPr>
                      <a:r>
                        <a:rPr lang="de-DE" sz="2800" dirty="0">
                          <a:effectLst/>
                        </a:rPr>
                        <a:t>2000</a:t>
                      </a:r>
                      <a:endParaRPr lang="en-US" sz="2800" dirty="0">
                        <a:solidFill>
                          <a:srgbClr val="000000"/>
                        </a:solidFill>
                        <a:effectLst/>
                        <a:latin typeface="Times New Roman"/>
                        <a:ea typeface="Times New Roman"/>
                      </a:endParaRPr>
                    </a:p>
                  </a:txBody>
                  <a:tcPr marL="68580" marR="68580" marT="0" marB="0" vert="vert270" anchor="ctr"/>
                </a:tc>
                <a:tc>
                  <a:txBody>
                    <a:bodyPr/>
                    <a:lstStyle/>
                    <a:p>
                      <a:pPr marL="0" marR="0" algn="ctr">
                        <a:lnSpc>
                          <a:spcPts val="1500"/>
                        </a:lnSpc>
                        <a:spcBef>
                          <a:spcPts val="0"/>
                        </a:spcBef>
                        <a:spcAft>
                          <a:spcPts val="0"/>
                        </a:spcAft>
                      </a:pPr>
                      <a:r>
                        <a:rPr lang="de-DE" sz="2800">
                          <a:effectLst/>
                        </a:rPr>
                        <a:t>Forest</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b="1" dirty="0">
                          <a:solidFill>
                            <a:srgbClr val="FF0000"/>
                          </a:solidFill>
                          <a:effectLst/>
                        </a:rPr>
                        <a:t>76.8</a:t>
                      </a:r>
                      <a:endParaRPr lang="en-US" sz="2800" b="1"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b="1"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b="1"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86.5</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9.7</a:t>
                      </a:r>
                      <a:endParaRPr lang="en-US" sz="2800">
                        <a:solidFill>
                          <a:srgbClr val="000000"/>
                        </a:solidFill>
                        <a:effectLst/>
                        <a:latin typeface="Times New Roman"/>
                        <a:ea typeface="Times New Roman"/>
                      </a:endParaRPr>
                    </a:p>
                  </a:txBody>
                  <a:tcPr marL="68580" marR="68580" marT="0" marB="0" anchor="ctr"/>
                </a:tc>
              </a:tr>
              <a:tr h="631371">
                <a:tc vMerge="1">
                  <a:txBody>
                    <a:bodyPr/>
                    <a:lstStyle/>
                    <a:p>
                      <a:endParaRPr lang="en-US"/>
                    </a:p>
                  </a:txBody>
                  <a:tcPr/>
                </a:tc>
                <a:tc>
                  <a:txBody>
                    <a:bodyPr/>
                    <a:lstStyle/>
                    <a:p>
                      <a:pPr marL="0" marR="0" algn="ctr">
                        <a:lnSpc>
                          <a:spcPts val="1500"/>
                        </a:lnSpc>
                        <a:spcBef>
                          <a:spcPts val="0"/>
                        </a:spcBef>
                        <a:spcAft>
                          <a:spcPts val="0"/>
                        </a:spcAft>
                      </a:pPr>
                      <a:r>
                        <a:rPr lang="de-DE" sz="2800">
                          <a:effectLst/>
                        </a:rPr>
                        <a:t>Bare</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b="1"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b="1" dirty="0">
                          <a:solidFill>
                            <a:srgbClr val="FF0000"/>
                          </a:solidFill>
                          <a:effectLst/>
                        </a:rPr>
                        <a:t>5.5</a:t>
                      </a:r>
                      <a:endParaRPr lang="en-US" sz="2800" b="1"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b="1"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11.2</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dirty="0">
                          <a:effectLst/>
                        </a:rPr>
                        <a:t>5.7</a:t>
                      </a:r>
                      <a:endParaRPr lang="en-US" sz="2800" dirty="0">
                        <a:solidFill>
                          <a:srgbClr val="000000"/>
                        </a:solidFill>
                        <a:effectLst/>
                        <a:latin typeface="Times New Roman"/>
                        <a:ea typeface="Times New Roman"/>
                      </a:endParaRPr>
                    </a:p>
                  </a:txBody>
                  <a:tcPr marL="68580" marR="68580" marT="0" marB="0" anchor="ctr"/>
                </a:tc>
              </a:tr>
              <a:tr h="631371">
                <a:tc vMerge="1">
                  <a:txBody>
                    <a:bodyPr/>
                    <a:lstStyle/>
                    <a:p>
                      <a:endParaRPr lang="en-US"/>
                    </a:p>
                  </a:txBody>
                  <a:tcPr/>
                </a:tc>
                <a:tc>
                  <a:txBody>
                    <a:bodyPr/>
                    <a:lstStyle/>
                    <a:p>
                      <a:pPr marL="0" marR="0" algn="ctr">
                        <a:lnSpc>
                          <a:spcPts val="1500"/>
                        </a:lnSpc>
                        <a:spcBef>
                          <a:spcPts val="0"/>
                        </a:spcBef>
                        <a:spcAft>
                          <a:spcPts val="0"/>
                        </a:spcAft>
                      </a:pPr>
                      <a:r>
                        <a:rPr lang="de-DE" sz="2800">
                          <a:effectLst/>
                        </a:rPr>
                        <a:t>Grass</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b="1"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b="1"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b="1" dirty="0">
                          <a:solidFill>
                            <a:srgbClr val="FF0000"/>
                          </a:solidFill>
                          <a:effectLst/>
                        </a:rPr>
                        <a:t>0.9</a:t>
                      </a:r>
                      <a:endParaRPr lang="en-US" sz="2800" b="1"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2.4</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dirty="0">
                          <a:effectLst/>
                        </a:rPr>
                        <a:t>1.5</a:t>
                      </a:r>
                      <a:endParaRPr lang="en-US" sz="2800" dirty="0">
                        <a:solidFill>
                          <a:srgbClr val="000000"/>
                        </a:solidFill>
                        <a:effectLst/>
                        <a:latin typeface="Times New Roman"/>
                        <a:ea typeface="Times New Roman"/>
                      </a:endParaRPr>
                    </a:p>
                  </a:txBody>
                  <a:tcPr marL="68580" marR="68580" marT="0" marB="0" anchor="ctr"/>
                </a:tc>
              </a:tr>
              <a:tr h="631371">
                <a:tc>
                  <a:txBody>
                    <a:bodyPr/>
                    <a:lstStyle/>
                    <a:p>
                      <a:pPr marL="0" marR="0" algn="ctr">
                        <a:lnSpc>
                          <a:spcPts val="1500"/>
                        </a:lnSpc>
                        <a:spcBef>
                          <a:spcPts val="0"/>
                        </a:spcBef>
                        <a:spcAft>
                          <a:spcPts val="0"/>
                        </a:spcAft>
                      </a:pPr>
                      <a:r>
                        <a:rPr lang="de-DE" sz="2800" dirty="0">
                          <a:effectLst/>
                        </a:rPr>
                        <a:t>2004</a:t>
                      </a:r>
                      <a:endParaRPr lang="en-US" sz="28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Total</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81.9</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11.4</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6.7</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100.0</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dirty="0">
                          <a:effectLst/>
                        </a:rPr>
                        <a:t> </a:t>
                      </a:r>
                      <a:endParaRPr lang="en-US" sz="2800" dirty="0">
                        <a:solidFill>
                          <a:srgbClr val="000000"/>
                        </a:solidFill>
                        <a:effectLst/>
                        <a:latin typeface="Times New Roman"/>
                        <a:ea typeface="Times New Roman"/>
                      </a:endParaRPr>
                    </a:p>
                  </a:txBody>
                  <a:tcPr marL="68580" marR="68580" marT="0" marB="0" anchor="ctr">
                    <a:lnR w="12700" cap="flat" cmpd="sng" algn="ctr">
                      <a:noFill/>
                      <a:prstDash val="solid"/>
                      <a:round/>
                      <a:headEnd type="none" w="med" len="med"/>
                      <a:tailEnd type="none" w="med" len="med"/>
                    </a:lnR>
                  </a:tcPr>
                </a:tc>
              </a:tr>
              <a:tr h="631371">
                <a:tc>
                  <a:txBody>
                    <a:bodyPr/>
                    <a:lstStyle/>
                    <a:p>
                      <a:pPr marL="0" marR="0" algn="ctr">
                        <a:lnSpc>
                          <a:spcPts val="1500"/>
                        </a:lnSpc>
                        <a:spcBef>
                          <a:spcPts val="0"/>
                        </a:spcBef>
                        <a:spcAft>
                          <a:spcPts val="0"/>
                        </a:spcAft>
                      </a:pPr>
                      <a:r>
                        <a:rPr lang="de-DE" sz="2800">
                          <a:effectLst/>
                        </a:rPr>
                        <a:t>Interval</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Gain</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5.1</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6.0</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5.8</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dirty="0">
                          <a:effectLst/>
                        </a:rPr>
                        <a:t> </a:t>
                      </a:r>
                      <a:endParaRPr lang="en-US" sz="2800" dirty="0">
                        <a:solidFill>
                          <a:srgbClr val="000000"/>
                        </a:solidFill>
                        <a:effectLst/>
                        <a:latin typeface="Times New Roman"/>
                        <a:ea typeface="Times New Roman"/>
                      </a:endParaRPr>
                    </a:p>
                  </a:txBody>
                  <a:tcPr marL="68580" marR="68580" marT="0" marB="0" anchor="ctr">
                    <a:lnB w="12700" cap="flat" cmpd="sng" algn="ctr">
                      <a:noFill/>
                      <a:prstDash val="solid"/>
                      <a:round/>
                      <a:headEnd type="none" w="med" len="med"/>
                      <a:tailEnd type="none" w="med" len="med"/>
                    </a:lnB>
                  </a:tcPr>
                </a:tc>
                <a:tc>
                  <a:txBody>
                    <a:bodyPr/>
                    <a:lstStyle/>
                    <a:p>
                      <a:pPr marL="0" marR="0" algn="ctr">
                        <a:lnSpc>
                          <a:spcPts val="1500"/>
                        </a:lnSpc>
                        <a:spcBef>
                          <a:spcPts val="0"/>
                        </a:spcBef>
                        <a:spcAft>
                          <a:spcPts val="0"/>
                        </a:spcAft>
                      </a:pPr>
                      <a:r>
                        <a:rPr lang="de-DE" sz="2800" dirty="0">
                          <a:effectLst/>
                        </a:rPr>
                        <a:t>16.9</a:t>
                      </a:r>
                      <a:endParaRPr lang="en-US" sz="2800" dirty="0">
                        <a:solidFill>
                          <a:srgbClr val="000000"/>
                        </a:solidFill>
                        <a:effectLst/>
                        <a:latin typeface="Times New Roman"/>
                        <a:ea typeface="Times New Roman"/>
                      </a:endParaRPr>
                    </a:p>
                  </a:txBody>
                  <a:tcPr marL="68580" marR="68580" marT="0" marB="0" anchor="ctr"/>
                </a:tc>
              </a:tr>
            </a:tbl>
          </a:graphicData>
        </a:graphic>
      </p:graphicFrame>
    </p:spTree>
    <p:extLst>
      <p:ext uri="{BB962C8B-B14F-4D97-AF65-F5344CB8AC3E}">
        <p14:creationId xmlns:p14="http://schemas.microsoft.com/office/powerpoint/2010/main" val="9150320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There will be 17% change in this landscape.</a:t>
            </a:r>
            <a:endParaRPr lang="en-US" sz="32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901" t="34358" r="50618" b="32603"/>
          <a:stretch/>
        </p:blipFill>
        <p:spPr>
          <a:xfrm>
            <a:off x="381000" y="1450591"/>
            <a:ext cx="2776537" cy="2695991"/>
          </a:xfrm>
          <a:prstGeom prst="rect">
            <a:avLst/>
          </a:prstGeom>
        </p:spPr>
      </p:pic>
      <p:sp>
        <p:nvSpPr>
          <p:cNvPr id="6" name="Slide Number Placeholder 5"/>
          <p:cNvSpPr>
            <a:spLocks noGrp="1"/>
          </p:cNvSpPr>
          <p:nvPr>
            <p:ph type="sldNum" sz="quarter" idx="12"/>
          </p:nvPr>
        </p:nvSpPr>
        <p:spPr/>
        <p:txBody>
          <a:bodyPr/>
          <a:lstStyle/>
          <a:p>
            <a:fld id="{B6F15528-21DE-4FAA-801E-634DDDAF4B2B}" type="slidenum">
              <a:rPr lang="en-US" smtClean="0"/>
              <a:pPr/>
              <a:t>26</a:t>
            </a:fld>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51806" t="17038" r="5352" b="68503"/>
          <a:stretch/>
        </p:blipFill>
        <p:spPr>
          <a:xfrm>
            <a:off x="6477000" y="2952520"/>
            <a:ext cx="2482991" cy="1194062"/>
          </a:xfrm>
          <a:prstGeom prst="rect">
            <a:avLst/>
          </a:prstGeom>
        </p:spPr>
      </p:pic>
      <p:sp>
        <p:nvSpPr>
          <p:cNvPr id="3" name="Rectangle 2"/>
          <p:cNvSpPr/>
          <p:nvPr/>
        </p:nvSpPr>
        <p:spPr>
          <a:xfrm>
            <a:off x="3276600" y="1295400"/>
            <a:ext cx="2971800" cy="556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718495" y="2819400"/>
            <a:ext cx="1241496"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63556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762000"/>
          </a:xfrm>
        </p:spPr>
        <p:txBody>
          <a:bodyPr>
            <a:normAutofit/>
          </a:bodyPr>
          <a:lstStyle/>
          <a:p>
            <a:r>
              <a:rPr lang="en-US" sz="3600" dirty="0" smtClean="0"/>
              <a:t>Questions for category level gains</a:t>
            </a:r>
            <a:endParaRPr lang="en-US" sz="3600" dirty="0"/>
          </a:p>
        </p:txBody>
      </p:sp>
      <p:sp>
        <p:nvSpPr>
          <p:cNvPr id="3" name="Content Placeholder 2"/>
          <p:cNvSpPr>
            <a:spLocks noGrp="1"/>
          </p:cNvSpPr>
          <p:nvPr>
            <p:ph idx="1"/>
          </p:nvPr>
        </p:nvSpPr>
        <p:spPr>
          <a:xfrm>
            <a:off x="152400" y="914400"/>
            <a:ext cx="8763000" cy="5867400"/>
          </a:xfrm>
        </p:spPr>
        <p:txBody>
          <a:bodyPr>
            <a:normAutofit fontScale="92500" lnSpcReduction="20000"/>
          </a:bodyPr>
          <a:lstStyle/>
          <a:p>
            <a:pPr marL="514350" indent="-514350">
              <a:buFont typeface="+mj-lt"/>
              <a:buAutoNum type="arabicPeriod"/>
            </a:pPr>
            <a:r>
              <a:rPr lang="en-US" dirty="0" smtClean="0"/>
              <a:t>What </a:t>
            </a:r>
            <a:r>
              <a:rPr lang="en-US" dirty="0"/>
              <a:t>are </a:t>
            </a:r>
            <a:r>
              <a:rPr lang="en-US" dirty="0" smtClean="0"/>
              <a:t>order of the </a:t>
            </a:r>
            <a:r>
              <a:rPr lang="en-US" dirty="0"/>
              <a:t>categories in </a:t>
            </a:r>
            <a:r>
              <a:rPr lang="en-US" dirty="0" smtClean="0"/>
              <a:t>terms of size at 2004?</a:t>
            </a:r>
            <a:endParaRPr lang="en-US" dirty="0"/>
          </a:p>
          <a:p>
            <a:pPr marL="514350" indent="-514350">
              <a:buFont typeface="+mj-lt"/>
              <a:buAutoNum type="arabicPeriod"/>
            </a:pPr>
            <a:r>
              <a:rPr lang="en-US" dirty="0" smtClean="0"/>
              <a:t>If you saw only the map of 2004, then which categories would you expect to be involved </a:t>
            </a:r>
            <a:r>
              <a:rPr lang="en-US" dirty="0"/>
              <a:t>in the largest </a:t>
            </a:r>
            <a:r>
              <a:rPr lang="en-US" dirty="0" smtClean="0"/>
              <a:t>gains?</a:t>
            </a:r>
            <a:endParaRPr lang="en-US" dirty="0"/>
          </a:p>
          <a:p>
            <a:pPr marL="514350" indent="-514350">
              <a:buFont typeface="+mj-lt"/>
              <a:buAutoNum type="arabicPeriod"/>
            </a:pPr>
            <a:r>
              <a:rPr lang="en-US" dirty="0" smtClean="0"/>
              <a:t>What </a:t>
            </a:r>
            <a:r>
              <a:rPr lang="en-US" dirty="0"/>
              <a:t>are order of the categories in terms of </a:t>
            </a:r>
            <a:r>
              <a:rPr lang="en-US" dirty="0" smtClean="0"/>
              <a:t>gross gains during 2000-2004?</a:t>
            </a:r>
            <a:endParaRPr lang="en-US" dirty="0"/>
          </a:p>
          <a:p>
            <a:pPr marL="514350" indent="-514350">
              <a:buFont typeface="+mj-lt"/>
              <a:buAutoNum type="arabicPeriod"/>
            </a:pPr>
            <a:r>
              <a:rPr lang="en-US" dirty="0" smtClean="0"/>
              <a:t>If change were uniform across the domain, then what intensity of gain would each category experience?</a:t>
            </a:r>
          </a:p>
          <a:p>
            <a:pPr marL="514350" indent="-514350">
              <a:buFont typeface="+mj-lt"/>
              <a:buAutoNum type="arabicPeriod"/>
            </a:pPr>
            <a:r>
              <a:rPr lang="en-US" dirty="0" smtClean="0"/>
              <a:t>Which categories experience gain more intensively than uniform change?</a:t>
            </a:r>
          </a:p>
          <a:p>
            <a:pPr marL="514350" indent="-514350">
              <a:buFont typeface="+mj-lt"/>
              <a:buAutoNum type="arabicPeriod"/>
            </a:pPr>
            <a:r>
              <a:rPr lang="en-US" dirty="0"/>
              <a:t>Which categories experience </a:t>
            </a:r>
            <a:r>
              <a:rPr lang="en-US" dirty="0" smtClean="0"/>
              <a:t>gain less </a:t>
            </a:r>
            <a:r>
              <a:rPr lang="en-US" dirty="0"/>
              <a:t>intensively than uniform change</a:t>
            </a:r>
            <a:r>
              <a:rPr lang="en-US" dirty="0" smtClean="0"/>
              <a:t>?</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27</a:t>
            </a:fld>
            <a:endParaRPr lang="en-US"/>
          </a:p>
        </p:txBody>
      </p:sp>
    </p:spTree>
    <p:extLst>
      <p:ext uri="{BB962C8B-B14F-4D97-AF65-F5344CB8AC3E}">
        <p14:creationId xmlns:p14="http://schemas.microsoft.com/office/powerpoint/2010/main" val="25054628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There </a:t>
            </a:r>
            <a:r>
              <a:rPr lang="en-US" sz="3200" dirty="0" smtClean="0"/>
              <a:t>was 17</a:t>
            </a:r>
            <a:r>
              <a:rPr lang="en-US" sz="3200" dirty="0"/>
              <a:t>% change in this landscape.</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901" t="67397" r="48539" b="1141"/>
          <a:stretch/>
        </p:blipFill>
        <p:spPr>
          <a:xfrm>
            <a:off x="381001" y="4146581"/>
            <a:ext cx="2895600" cy="2567273"/>
          </a:xfrm>
          <a:prstGeom prst="rect">
            <a:avLst/>
          </a:prstGeom>
        </p:spPr>
      </p:pic>
      <p:sp>
        <p:nvSpPr>
          <p:cNvPr id="6" name="Slide Number Placeholder 5"/>
          <p:cNvSpPr>
            <a:spLocks noGrp="1"/>
          </p:cNvSpPr>
          <p:nvPr>
            <p:ph type="sldNum" sz="quarter" idx="12"/>
          </p:nvPr>
        </p:nvSpPr>
        <p:spPr/>
        <p:txBody>
          <a:bodyPr/>
          <a:lstStyle/>
          <a:p>
            <a:fld id="{B6F15528-21DE-4FAA-801E-634DDDAF4B2B}" type="slidenum">
              <a:rPr lang="en-US" smtClean="0"/>
              <a:pPr/>
              <a:t>28</a:t>
            </a:fld>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51806" t="17038" r="5352" b="68503"/>
          <a:stretch/>
        </p:blipFill>
        <p:spPr>
          <a:xfrm>
            <a:off x="6477000" y="2952520"/>
            <a:ext cx="2482991" cy="1194062"/>
          </a:xfrm>
          <a:prstGeom prst="rect">
            <a:avLst/>
          </a:prstGeom>
        </p:spPr>
      </p:pic>
      <p:sp>
        <p:nvSpPr>
          <p:cNvPr id="3" name="Rectangle 2"/>
          <p:cNvSpPr/>
          <p:nvPr/>
        </p:nvSpPr>
        <p:spPr>
          <a:xfrm>
            <a:off x="3276600" y="1295400"/>
            <a:ext cx="2971800" cy="556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718495" y="2819400"/>
            <a:ext cx="1241496"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52247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Maps </a:t>
            </a:r>
            <a:r>
              <a:rPr lang="en-US" sz="2000" dirty="0"/>
              <a:t>on the left show land-cover categories at 2000 and 2004. </a:t>
            </a:r>
            <a:r>
              <a:rPr lang="en-US" sz="2000" dirty="0" smtClean="0"/>
              <a:t/>
            </a:r>
            <a:br>
              <a:rPr lang="en-US" sz="2000" dirty="0" smtClean="0"/>
            </a:br>
            <a:r>
              <a:rPr lang="en-US" sz="2000" dirty="0" smtClean="0"/>
              <a:t>Maps </a:t>
            </a:r>
            <a:r>
              <a:rPr lang="en-US" sz="2000" dirty="0"/>
              <a:t>on the right show changes during 2000–2004.</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901" t="34358" r="2136" b="1141"/>
          <a:stretch/>
        </p:blipFill>
        <p:spPr>
          <a:xfrm>
            <a:off x="381000" y="1450591"/>
            <a:ext cx="5553075" cy="5263264"/>
          </a:xfrm>
          <a:prstGeom prst="rect">
            <a:avLst/>
          </a:prstGeom>
        </p:spPr>
      </p:pic>
      <p:sp>
        <p:nvSpPr>
          <p:cNvPr id="6" name="Slide Number Placeholder 5"/>
          <p:cNvSpPr>
            <a:spLocks noGrp="1"/>
          </p:cNvSpPr>
          <p:nvPr>
            <p:ph type="sldNum" sz="quarter" idx="12"/>
          </p:nvPr>
        </p:nvSpPr>
        <p:spPr/>
        <p:txBody>
          <a:bodyPr/>
          <a:lstStyle/>
          <a:p>
            <a:fld id="{B6F15528-21DE-4FAA-801E-634DDDAF4B2B}" type="slidenum">
              <a:rPr lang="en-US" smtClean="0"/>
              <a:pPr/>
              <a:t>29</a:t>
            </a:fld>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51806" t="17038" r="5352" b="68503"/>
          <a:stretch/>
        </p:blipFill>
        <p:spPr>
          <a:xfrm>
            <a:off x="6477000" y="2952520"/>
            <a:ext cx="2482991" cy="1194062"/>
          </a:xfrm>
          <a:prstGeom prst="rect">
            <a:avLst/>
          </a:prstGeom>
        </p:spPr>
      </p:pic>
    </p:spTree>
    <p:extLst>
      <p:ext uri="{BB962C8B-B14F-4D97-AF65-F5344CB8AC3E}">
        <p14:creationId xmlns:p14="http://schemas.microsoft.com/office/powerpoint/2010/main" val="24918530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Intensity Analysis …</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2800" dirty="0" smtClean="0"/>
              <a:t>considers maps at </a:t>
            </a:r>
            <a:r>
              <a:rPr lang="en-US" sz="2800" i="1" dirty="0" smtClean="0"/>
              <a:t>T</a:t>
            </a:r>
            <a:r>
              <a:rPr lang="en-US" sz="2800" dirty="0" smtClean="0"/>
              <a:t> time points for the same set of </a:t>
            </a:r>
            <a:r>
              <a:rPr lang="en-US" sz="2800" i="1" dirty="0" smtClean="0"/>
              <a:t>J</a:t>
            </a:r>
            <a:r>
              <a:rPr lang="en-US" sz="2800" dirty="0" smtClean="0"/>
              <a:t> categories.</a:t>
            </a:r>
          </a:p>
          <a:p>
            <a:pPr marL="514350" indent="-514350">
              <a:buFont typeface="+mj-lt"/>
              <a:buAutoNum type="arabicPeriod"/>
            </a:pPr>
            <a:r>
              <a:rPr lang="en-US" sz="2800" dirty="0"/>
              <a:t>r</a:t>
            </a:r>
            <a:r>
              <a:rPr lang="en-US" sz="2800" dirty="0" smtClean="0"/>
              <a:t>eads a contingency table for each time interval.</a:t>
            </a:r>
          </a:p>
          <a:p>
            <a:pPr marL="514350" indent="-514350">
              <a:buFont typeface="+mj-lt"/>
              <a:buAutoNum type="arabicPeriod"/>
            </a:pPr>
            <a:r>
              <a:rPr lang="en-US" sz="2800" dirty="0" smtClean="0"/>
              <a:t>computes changes at three levels: interval, category, and transition.</a:t>
            </a:r>
          </a:p>
          <a:p>
            <a:pPr marL="514350" indent="-514350">
              <a:buFont typeface="+mj-lt"/>
              <a:buAutoNum type="arabicPeriod"/>
            </a:pPr>
            <a:r>
              <a:rPr lang="en-US" sz="2800" dirty="0" smtClean="0"/>
              <a:t>tests stationarity of changes across time intervals</a:t>
            </a:r>
          </a:p>
          <a:p>
            <a:pPr marL="514350" indent="-514350">
              <a:buFont typeface="+mj-lt"/>
              <a:buAutoNum type="arabicPeriod"/>
            </a:pPr>
            <a:r>
              <a:rPr lang="en-US" sz="2800" dirty="0" smtClean="0"/>
              <a:t>has more than 200 citations of the first paper.</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10063537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If </a:t>
            </a:r>
            <a:r>
              <a:rPr lang="en-US" sz="3200" i="1" dirty="0" err="1" smtClean="0"/>
              <a:t>i</a:t>
            </a:r>
            <a:r>
              <a:rPr lang="en-US" sz="3200" dirty="0" smtClean="0"/>
              <a:t> denotes a category at time 1 and </a:t>
            </a:r>
            <a:r>
              <a:rPr lang="en-US" sz="3200" i="1" dirty="0" smtClean="0"/>
              <a:t>j</a:t>
            </a:r>
            <a:r>
              <a:rPr lang="en-US" sz="3200" dirty="0" smtClean="0"/>
              <a:t> denotes a category at time 2, then write equations that give the intensity with which each category experiences change relative to its size for:</a:t>
            </a:r>
            <a:endParaRPr lang="en-US" sz="3200" dirty="0"/>
          </a:p>
        </p:txBody>
      </p:sp>
      <p:sp>
        <p:nvSpPr>
          <p:cNvPr id="3" name="Content Placeholder 2"/>
          <p:cNvSpPr>
            <a:spLocks noGrp="1"/>
          </p:cNvSpPr>
          <p:nvPr>
            <p:ph idx="1"/>
          </p:nvPr>
        </p:nvSpPr>
        <p:spPr>
          <a:xfrm>
            <a:off x="457200" y="2057400"/>
            <a:ext cx="8229600" cy="4068763"/>
          </a:xfrm>
        </p:spPr>
        <p:txBody>
          <a:bodyPr/>
          <a:lstStyle/>
          <a:p>
            <a:pPr marL="514350" indent="-514350">
              <a:buFont typeface="+mj-lt"/>
              <a:buAutoNum type="arabicPeriod"/>
            </a:pPr>
            <a:r>
              <a:rPr lang="en-US" dirty="0" smtClean="0"/>
              <a:t>Intensity of gain</a:t>
            </a:r>
          </a:p>
          <a:p>
            <a:pPr marL="514350" indent="-514350">
              <a:buFont typeface="+mj-lt"/>
              <a:buAutoNum type="arabicPeriod"/>
            </a:pPr>
            <a:r>
              <a:rPr lang="en-US" dirty="0" smtClean="0"/>
              <a:t>Intensity of loss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30</a:t>
            </a:fld>
            <a:endParaRPr lang="en-US"/>
          </a:p>
        </p:txBody>
      </p:sp>
    </p:spTree>
    <p:extLst>
      <p:ext uri="{BB962C8B-B14F-4D97-AF65-F5344CB8AC3E}">
        <p14:creationId xmlns:p14="http://schemas.microsoft.com/office/powerpoint/2010/main" val="4771199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Equations 4-5 for comparison to uniform</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31</a:t>
            </a:fld>
            <a:endParaRPr 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595" y="1676400"/>
            <a:ext cx="693260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649" y="4114800"/>
            <a:ext cx="7119581"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13725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sz="3600" dirty="0" smtClean="0"/>
              <a:t>Intensities </a:t>
            </a:r>
            <a:r>
              <a:rPr lang="en-US" sz="3600" dirty="0"/>
              <a:t>of category-level gross losses and gross </a:t>
            </a:r>
            <a:r>
              <a:rPr lang="en-US" sz="3600" dirty="0" smtClean="0"/>
              <a:t>gains compared to uniform gross change</a:t>
            </a:r>
            <a:endParaRPr lang="en-US" sz="36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32</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577" t="2406" r="44840" b="36326"/>
          <a:stretch/>
        </p:blipFill>
        <p:spPr bwMode="auto">
          <a:xfrm>
            <a:off x="1295400" y="1479273"/>
            <a:ext cx="6553200" cy="5290642"/>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2438400" y="1676400"/>
            <a:ext cx="1143000" cy="369332"/>
          </a:xfrm>
          <a:prstGeom prst="rect">
            <a:avLst/>
          </a:prstGeom>
          <a:noFill/>
        </p:spPr>
        <p:txBody>
          <a:bodyPr wrap="square" rtlCol="0">
            <a:spAutoFit/>
          </a:bodyPr>
          <a:lstStyle/>
          <a:p>
            <a:r>
              <a:rPr lang="en-US" b="1" dirty="0" smtClean="0">
                <a:solidFill>
                  <a:srgbClr val="0000FF"/>
                </a:solidFill>
              </a:rPr>
              <a:t>dormant</a:t>
            </a:r>
            <a:endParaRPr lang="en-US" b="1" dirty="0">
              <a:solidFill>
                <a:srgbClr val="0000FF"/>
              </a:solidFill>
            </a:endParaRPr>
          </a:p>
        </p:txBody>
      </p:sp>
      <p:sp>
        <p:nvSpPr>
          <p:cNvPr id="6" name="TextBox 5"/>
          <p:cNvSpPr txBox="1"/>
          <p:nvPr/>
        </p:nvSpPr>
        <p:spPr>
          <a:xfrm>
            <a:off x="3429000" y="1686895"/>
            <a:ext cx="1143000" cy="369332"/>
          </a:xfrm>
          <a:prstGeom prst="rect">
            <a:avLst/>
          </a:prstGeom>
          <a:noFill/>
        </p:spPr>
        <p:txBody>
          <a:bodyPr wrap="square" rtlCol="0">
            <a:spAutoFit/>
          </a:bodyPr>
          <a:lstStyle/>
          <a:p>
            <a:r>
              <a:rPr lang="en-US" b="1" dirty="0" smtClean="0">
                <a:solidFill>
                  <a:srgbClr val="0000FF"/>
                </a:solidFill>
              </a:rPr>
              <a:t>active</a:t>
            </a:r>
            <a:endParaRPr lang="en-US" b="1" dirty="0">
              <a:solidFill>
                <a:srgbClr val="0000FF"/>
              </a:solidFill>
            </a:endParaRPr>
          </a:p>
        </p:txBody>
      </p:sp>
    </p:spTree>
    <p:extLst>
      <p:ext uri="{BB962C8B-B14F-4D97-AF65-F5344CB8AC3E}">
        <p14:creationId xmlns:p14="http://schemas.microsoft.com/office/powerpoint/2010/main" val="30928938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62000"/>
          </a:xfrm>
        </p:spPr>
        <p:txBody>
          <a:bodyPr>
            <a:normAutofit/>
          </a:bodyPr>
          <a:lstStyle/>
          <a:p>
            <a:r>
              <a:rPr lang="en-US" dirty="0" smtClean="0"/>
              <a:t>Transition level changes with Forest</a:t>
            </a:r>
            <a:endParaRPr lang="en-US" dirty="0"/>
          </a:p>
        </p:txBody>
      </p:sp>
      <p:sp>
        <p:nvSpPr>
          <p:cNvPr id="3" name="Content Placeholder 2"/>
          <p:cNvSpPr>
            <a:spLocks noGrp="1"/>
          </p:cNvSpPr>
          <p:nvPr>
            <p:ph idx="1"/>
          </p:nvPr>
        </p:nvSpPr>
        <p:spPr>
          <a:xfrm>
            <a:off x="152400" y="838200"/>
            <a:ext cx="8763000" cy="5791200"/>
          </a:xfrm>
        </p:spPr>
        <p:txBody>
          <a:bodyPr>
            <a:normAutofit fontScale="62500" lnSpcReduction="20000"/>
          </a:bodyPr>
          <a:lstStyle/>
          <a:p>
            <a:pPr marL="514350" indent="-514350">
              <a:buFont typeface="+mj-lt"/>
              <a:buAutoNum type="arabicPeriod"/>
            </a:pPr>
            <a:r>
              <a:rPr lang="en-US" dirty="0" smtClean="0"/>
              <a:t>Is Forest more likely to gain from Bare or Grass according to your intuition?</a:t>
            </a:r>
          </a:p>
          <a:p>
            <a:pPr marL="514350" indent="-514350">
              <a:buFont typeface="+mj-lt"/>
              <a:buAutoNum type="arabicPeriod"/>
            </a:pPr>
            <a:r>
              <a:rPr lang="en-US" dirty="0"/>
              <a:t>Is Forest more likely to gain </a:t>
            </a:r>
            <a:r>
              <a:rPr lang="en-US" dirty="0" smtClean="0"/>
              <a:t>from Bare </a:t>
            </a:r>
            <a:r>
              <a:rPr lang="en-US" dirty="0"/>
              <a:t>or Grass according to </a:t>
            </a:r>
            <a:r>
              <a:rPr lang="en-US" dirty="0" smtClean="0"/>
              <a:t>the table?</a:t>
            </a:r>
            <a:endParaRPr lang="en-US" dirty="0"/>
          </a:p>
          <a:p>
            <a:pPr marL="514350" indent="-514350">
              <a:buFont typeface="+mj-lt"/>
              <a:buAutoNum type="arabicPeriod"/>
            </a:pPr>
            <a:r>
              <a:rPr lang="en-US" dirty="0" smtClean="0"/>
              <a:t>If </a:t>
            </a:r>
            <a:r>
              <a:rPr lang="en-US" dirty="0"/>
              <a:t>Forest were to gain uniformly across the landscape of 2000, then how much </a:t>
            </a:r>
            <a:r>
              <a:rPr lang="en-US" dirty="0" smtClean="0"/>
              <a:t>would Forest </a:t>
            </a:r>
            <a:r>
              <a:rPr lang="en-US" dirty="0"/>
              <a:t>take from Bare and Grass of 2000</a:t>
            </a:r>
            <a:r>
              <a:rPr lang="en-US" dirty="0" smtClean="0"/>
              <a:t>?</a:t>
            </a:r>
          </a:p>
          <a:p>
            <a:pPr marL="514350" indent="-514350">
              <a:buFont typeface="+mj-lt"/>
              <a:buAutoNum type="arabicPeriod"/>
            </a:pPr>
            <a:r>
              <a:rPr lang="en-US" dirty="0" smtClean="0"/>
              <a:t>The transition from Bare to Forest is larger than the transition from Grass to Forest, but Intensity Analysis in the next slide concludes that the gain of Forest avoids Bare and targets Forest. Can you explain this?</a:t>
            </a:r>
          </a:p>
          <a:p>
            <a:pPr marL="514350" indent="-514350">
              <a:buFont typeface="+mj-lt"/>
              <a:buAutoNum type="arabicPeriod"/>
            </a:pPr>
            <a:r>
              <a:rPr lang="en-US" dirty="0"/>
              <a:t>Is Forest more likely </a:t>
            </a:r>
            <a:r>
              <a:rPr lang="en-US" dirty="0" smtClean="0"/>
              <a:t>lose to Bare </a:t>
            </a:r>
            <a:r>
              <a:rPr lang="en-US" dirty="0"/>
              <a:t>or Grass according to your intuition?</a:t>
            </a:r>
          </a:p>
          <a:p>
            <a:pPr marL="514350" indent="-514350">
              <a:buFont typeface="+mj-lt"/>
              <a:buAutoNum type="arabicPeriod"/>
            </a:pPr>
            <a:r>
              <a:rPr lang="en-US" dirty="0"/>
              <a:t>Is Forest more likely to </a:t>
            </a:r>
            <a:r>
              <a:rPr lang="en-US" dirty="0" smtClean="0"/>
              <a:t>lose to Bare </a:t>
            </a:r>
            <a:r>
              <a:rPr lang="en-US" dirty="0"/>
              <a:t>or Grass according to the </a:t>
            </a:r>
            <a:r>
              <a:rPr lang="en-US" dirty="0" smtClean="0"/>
              <a:t>table?</a:t>
            </a:r>
            <a:endParaRPr lang="en-US" dirty="0"/>
          </a:p>
          <a:p>
            <a:pPr marL="514350" indent="-514350">
              <a:buFont typeface="+mj-lt"/>
              <a:buAutoNum type="arabicPeriod"/>
            </a:pPr>
            <a:r>
              <a:rPr lang="en-US" dirty="0"/>
              <a:t>If Forest were to </a:t>
            </a:r>
            <a:r>
              <a:rPr lang="en-US" dirty="0" smtClean="0"/>
              <a:t>lose uniformly </a:t>
            </a:r>
            <a:r>
              <a:rPr lang="en-US" dirty="0"/>
              <a:t>across the landscape of </a:t>
            </a:r>
            <a:r>
              <a:rPr lang="en-US" dirty="0" smtClean="0"/>
              <a:t>2004, </a:t>
            </a:r>
            <a:r>
              <a:rPr lang="en-US" dirty="0"/>
              <a:t>then how much would Forest take from Bare and Grass of </a:t>
            </a:r>
            <a:r>
              <a:rPr lang="en-US" dirty="0" smtClean="0"/>
              <a:t>2004?</a:t>
            </a:r>
          </a:p>
          <a:p>
            <a:pPr marL="514350" indent="-514350">
              <a:buFont typeface="+mj-lt"/>
              <a:buAutoNum type="arabicPeriod"/>
            </a:pPr>
            <a:r>
              <a:rPr lang="en-US" dirty="0"/>
              <a:t>The transition from </a:t>
            </a:r>
            <a:r>
              <a:rPr lang="en-US" dirty="0" smtClean="0"/>
              <a:t>Forest to Bare is </a:t>
            </a:r>
            <a:r>
              <a:rPr lang="en-US" dirty="0"/>
              <a:t>larger than the transition from </a:t>
            </a:r>
            <a:r>
              <a:rPr lang="en-US" dirty="0" smtClean="0"/>
              <a:t>Forest to Grass, </a:t>
            </a:r>
            <a:r>
              <a:rPr lang="en-US" dirty="0"/>
              <a:t>but Intensity Analysis </a:t>
            </a:r>
            <a:r>
              <a:rPr lang="en-US" dirty="0" smtClean="0"/>
              <a:t>in the next slide concludes </a:t>
            </a:r>
            <a:r>
              <a:rPr lang="en-US" dirty="0"/>
              <a:t>that the </a:t>
            </a:r>
            <a:r>
              <a:rPr lang="en-US" dirty="0" smtClean="0"/>
              <a:t>Bare avoids Forest’s loss and Grass targets Forest’s loss. </a:t>
            </a:r>
            <a:r>
              <a:rPr lang="en-US" dirty="0"/>
              <a:t>Can you explain this?</a:t>
            </a:r>
          </a:p>
          <a:p>
            <a:pPr marL="514350" indent="-514350">
              <a:buFont typeface="+mj-lt"/>
              <a:buAutoNum type="arabicPeriod"/>
            </a:pPr>
            <a:r>
              <a:rPr lang="en-US" dirty="0" smtClean="0"/>
              <a:t>Pontius presented to you Intensity Analysis’ logic to gains, and then used the same logic to analyze losses. Do you see any problem with this?</a:t>
            </a:r>
          </a:p>
          <a:p>
            <a:pPr marL="514350" indent="-514350">
              <a:buFont typeface="+mj-lt"/>
              <a:buAutoNum type="arabicPeriod"/>
            </a:pPr>
            <a:r>
              <a:rPr lang="en-US" dirty="0"/>
              <a:t>Does the loss of a category during 200-2004 influence the size of the category at 2000?</a:t>
            </a:r>
          </a:p>
          <a:p>
            <a:pPr marL="514350" indent="-514350">
              <a:buFont typeface="+mj-lt"/>
              <a:buAutoNum type="arabicPeriod"/>
            </a:pPr>
            <a:r>
              <a:rPr lang="en-US" dirty="0" smtClean="0"/>
              <a:t>Does the gain of a category during 200-2004 influence the size of the category at 2004?</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33</a:t>
            </a:fld>
            <a:endParaRPr lang="en-US"/>
          </a:p>
        </p:txBody>
      </p:sp>
    </p:spTree>
    <p:extLst>
      <p:ext uri="{BB962C8B-B14F-4D97-AF65-F5344CB8AC3E}">
        <p14:creationId xmlns:p14="http://schemas.microsoft.com/office/powerpoint/2010/main" val="3650127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901" t="34358" r="50618" b="32603"/>
          <a:stretch/>
        </p:blipFill>
        <p:spPr>
          <a:xfrm>
            <a:off x="381000" y="1450591"/>
            <a:ext cx="2776537" cy="2695991"/>
          </a:xfrm>
          <a:prstGeom prst="rect">
            <a:avLst/>
          </a:prstGeom>
        </p:spPr>
      </p:pic>
      <p:sp>
        <p:nvSpPr>
          <p:cNvPr id="6" name="Slide Number Placeholder 5"/>
          <p:cNvSpPr>
            <a:spLocks noGrp="1"/>
          </p:cNvSpPr>
          <p:nvPr>
            <p:ph type="sldNum" sz="quarter" idx="12"/>
          </p:nvPr>
        </p:nvSpPr>
        <p:spPr/>
        <p:txBody>
          <a:bodyPr/>
          <a:lstStyle/>
          <a:p>
            <a:fld id="{B6F15528-21DE-4FAA-801E-634DDDAF4B2B}" type="slidenum">
              <a:rPr lang="en-US" smtClean="0"/>
              <a:pPr/>
              <a:t>34</a:t>
            </a:fld>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51806" t="17038" r="5352" b="68503"/>
          <a:stretch/>
        </p:blipFill>
        <p:spPr>
          <a:xfrm>
            <a:off x="6477000" y="2952520"/>
            <a:ext cx="2482991" cy="1194062"/>
          </a:xfrm>
          <a:prstGeom prst="rect">
            <a:avLst/>
          </a:prstGeom>
        </p:spPr>
      </p:pic>
      <p:sp>
        <p:nvSpPr>
          <p:cNvPr id="3" name="Rectangle 2"/>
          <p:cNvSpPr/>
          <p:nvPr/>
        </p:nvSpPr>
        <p:spPr>
          <a:xfrm>
            <a:off x="3276600" y="1295400"/>
            <a:ext cx="2971800" cy="556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718495" y="2819400"/>
            <a:ext cx="1241496"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343400"/>
            <a:ext cx="9144000" cy="1143000"/>
          </a:xfrm>
        </p:spPr>
        <p:txBody>
          <a:bodyPr>
            <a:normAutofit fontScale="90000"/>
          </a:bodyPr>
          <a:lstStyle/>
          <a:p>
            <a:r>
              <a:rPr lang="en-US" sz="3200" dirty="0" smtClean="0"/>
              <a:t>Forest is going to gain on 5% of this landscape.</a:t>
            </a:r>
            <a:r>
              <a:rPr lang="en-US" sz="3200" dirty="0"/>
              <a:t/>
            </a:r>
            <a:br>
              <a:rPr lang="en-US" sz="3200" dirty="0"/>
            </a:br>
            <a:r>
              <a:rPr lang="en-US" sz="3200" dirty="0"/>
              <a:t>What will be the size of the transition from </a:t>
            </a:r>
            <a:r>
              <a:rPr lang="en-US" sz="3200" dirty="0" smtClean="0"/>
              <a:t>Bare to </a:t>
            </a:r>
            <a:r>
              <a:rPr lang="en-US" sz="3200" dirty="0"/>
              <a:t>Forest</a:t>
            </a:r>
            <a:r>
              <a:rPr lang="en-US" sz="3200" dirty="0" smtClean="0"/>
              <a:t>?</a:t>
            </a:r>
            <a:br>
              <a:rPr lang="en-US" sz="3200" dirty="0" smtClean="0"/>
            </a:br>
            <a:r>
              <a:rPr lang="en-US" sz="3200" dirty="0" smtClean="0"/>
              <a:t>What will be the size of the transition from Grass to </a:t>
            </a:r>
            <a:r>
              <a:rPr lang="en-US" sz="3200" dirty="0"/>
              <a:t>Forest</a:t>
            </a:r>
            <a:r>
              <a:rPr lang="en-US" sz="3200" dirty="0" smtClean="0"/>
              <a:t>?</a:t>
            </a:r>
            <a:endParaRPr lang="en-US" sz="3200" dirty="0"/>
          </a:p>
        </p:txBody>
      </p:sp>
    </p:spTree>
    <p:extLst>
      <p:ext uri="{BB962C8B-B14F-4D97-AF65-F5344CB8AC3E}">
        <p14:creationId xmlns:p14="http://schemas.microsoft.com/office/powerpoint/2010/main" val="24681116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Category level information</a:t>
            </a:r>
            <a:br>
              <a:rPr lang="en-US" sz="4000" dirty="0" smtClean="0"/>
            </a:br>
            <a:r>
              <a:rPr lang="en-US" sz="4000" dirty="0" smtClean="0"/>
              <a:t>Red indicates persistence</a:t>
            </a:r>
            <a:endParaRPr lang="en-US" sz="40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35</a:t>
            </a:fld>
            <a:endParaRPr lang="en-US"/>
          </a:p>
        </p:txBody>
      </p:sp>
      <p:graphicFrame>
        <p:nvGraphicFramePr>
          <p:cNvPr id="5" name="Table 4"/>
          <p:cNvGraphicFramePr>
            <a:graphicFrameLocks noGrp="1" noChangeAspect="1"/>
          </p:cNvGraphicFramePr>
          <p:nvPr>
            <p:extLst>
              <p:ext uri="{D42A27DB-BD31-4B8C-83A1-F6EECF244321}">
                <p14:modId xmlns:p14="http://schemas.microsoft.com/office/powerpoint/2010/main" val="481456276"/>
              </p:ext>
            </p:extLst>
          </p:nvPr>
        </p:nvGraphicFramePr>
        <p:xfrm>
          <a:off x="457200" y="1752600"/>
          <a:ext cx="8305801" cy="4419597"/>
        </p:xfrm>
        <a:graphic>
          <a:graphicData uri="http://schemas.openxmlformats.org/drawingml/2006/table">
            <a:tbl>
              <a:tblPr firstRow="1" firstCol="1" bandRow="1">
                <a:tableStyleId>{5940675A-B579-460E-94D1-54222C63F5DA}</a:tableStyleId>
              </a:tblPr>
              <a:tblGrid>
                <a:gridCol w="1355955"/>
                <a:gridCol w="1178661"/>
                <a:gridCol w="1178661"/>
                <a:gridCol w="969453"/>
                <a:gridCol w="1082922"/>
                <a:gridCol w="1100650"/>
                <a:gridCol w="1439499"/>
              </a:tblGrid>
              <a:tr h="631371">
                <a:tc rowSpan="2">
                  <a:txBody>
                    <a:bodyPr/>
                    <a:lstStyle/>
                    <a:p>
                      <a:pPr marL="0" marR="0" algn="ctr">
                        <a:lnSpc>
                          <a:spcPts val="1500"/>
                        </a:lnSpc>
                        <a:spcBef>
                          <a:spcPts val="0"/>
                        </a:spcBef>
                        <a:spcAft>
                          <a:spcPts val="0"/>
                        </a:spcAft>
                      </a:pPr>
                      <a:r>
                        <a:rPr lang="de-DE" sz="2800" dirty="0">
                          <a:effectLst/>
                        </a:rPr>
                        <a:t> </a:t>
                      </a:r>
                      <a:endParaRPr lang="en-US" sz="2800" dirty="0">
                        <a:solidFill>
                          <a:srgbClr val="000000"/>
                        </a:solidFill>
                        <a:effectLst/>
                        <a:latin typeface="Times New Roman"/>
                        <a:ea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rowSpan="2">
                  <a:txBody>
                    <a:bodyPr/>
                    <a:lstStyle/>
                    <a:p>
                      <a:pPr marL="0" marR="0" algn="ctr">
                        <a:lnSpc>
                          <a:spcPts val="1500"/>
                        </a:lnSpc>
                        <a:spcBef>
                          <a:spcPts val="0"/>
                        </a:spcBef>
                        <a:spcAft>
                          <a:spcPts val="0"/>
                        </a:spcAft>
                      </a:pPr>
                      <a:r>
                        <a:rPr lang="de-DE" sz="2800" dirty="0">
                          <a:effectLst/>
                        </a:rPr>
                        <a:t> </a:t>
                      </a:r>
                      <a:endParaRPr lang="en-US" sz="2800" dirty="0">
                        <a:solidFill>
                          <a:srgbClr val="000000"/>
                        </a:solidFill>
                        <a:effectLst/>
                        <a:latin typeface="Times New Roman"/>
                        <a:ea typeface="Times New Roman"/>
                      </a:endParaRPr>
                    </a:p>
                  </a:txBody>
                  <a:tcPr marL="68580" marR="6858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gridSpan="3">
                  <a:txBody>
                    <a:bodyPr/>
                    <a:lstStyle/>
                    <a:p>
                      <a:pPr marL="0" marR="0" algn="ctr">
                        <a:lnSpc>
                          <a:spcPts val="1500"/>
                        </a:lnSpc>
                        <a:spcBef>
                          <a:spcPts val="0"/>
                        </a:spcBef>
                        <a:spcAft>
                          <a:spcPts val="0"/>
                        </a:spcAft>
                      </a:pPr>
                      <a:r>
                        <a:rPr lang="de-DE" sz="2800">
                          <a:effectLst/>
                        </a:rPr>
                        <a:t>2004</a:t>
                      </a:r>
                      <a:endParaRPr lang="en-US" sz="2800">
                        <a:solidFill>
                          <a:srgbClr val="000000"/>
                        </a:solidFill>
                        <a:effectLst/>
                        <a:latin typeface="Times New Roman"/>
                        <a:ea typeface="Times New Roman"/>
                      </a:endParaRPr>
                    </a:p>
                  </a:txBody>
                  <a:tcPr marL="68580" marR="68580" marT="0" marB="0" anchor="ctr"/>
                </a:tc>
                <a:tc hMerge="1">
                  <a:txBody>
                    <a:bodyPr/>
                    <a:lstStyle/>
                    <a:p>
                      <a:endParaRPr lang="en-US"/>
                    </a:p>
                  </a:txBody>
                  <a:tcPr/>
                </a:tc>
                <a:tc hMerge="1">
                  <a:txBody>
                    <a:bodyPr/>
                    <a:lstStyle/>
                    <a:p>
                      <a:endParaRPr lang="en-US"/>
                    </a:p>
                  </a:txBody>
                  <a:tcPr/>
                </a:tc>
                <a:tc>
                  <a:txBody>
                    <a:bodyPr/>
                    <a:lstStyle/>
                    <a:p>
                      <a:pPr marL="0" marR="0" algn="ctr">
                        <a:lnSpc>
                          <a:spcPts val="1500"/>
                        </a:lnSpc>
                        <a:spcBef>
                          <a:spcPts val="0"/>
                        </a:spcBef>
                        <a:spcAft>
                          <a:spcPts val="0"/>
                        </a:spcAft>
                      </a:pPr>
                      <a:r>
                        <a:rPr lang="de-DE" sz="2800">
                          <a:effectLst/>
                        </a:rPr>
                        <a:t>2000</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Interval</a:t>
                      </a:r>
                      <a:endParaRPr lang="en-US" sz="2800">
                        <a:solidFill>
                          <a:srgbClr val="000000"/>
                        </a:solidFill>
                        <a:effectLst/>
                        <a:latin typeface="Times New Roman"/>
                        <a:ea typeface="Times New Roman"/>
                      </a:endParaRPr>
                    </a:p>
                  </a:txBody>
                  <a:tcPr marL="68580" marR="68580" marT="0" marB="0" anchor="ctr"/>
                </a:tc>
              </a:tr>
              <a:tr h="631371">
                <a:tc vMerge="1">
                  <a:txBody>
                    <a:bodyPr/>
                    <a:lstStyle/>
                    <a:p>
                      <a:endParaRPr lang="en-US"/>
                    </a:p>
                  </a:txBody>
                  <a:tcPr/>
                </a:tc>
                <a:tc vMerge="1">
                  <a:txBody>
                    <a:bodyPr/>
                    <a:lstStyle/>
                    <a:p>
                      <a:endParaRPr lang="en-US"/>
                    </a:p>
                  </a:txBody>
                  <a:tcPr/>
                </a:tc>
                <a:tc>
                  <a:txBody>
                    <a:bodyPr/>
                    <a:lstStyle/>
                    <a:p>
                      <a:pPr marL="0" marR="0" algn="ctr">
                        <a:lnSpc>
                          <a:spcPts val="1500"/>
                        </a:lnSpc>
                        <a:spcBef>
                          <a:spcPts val="0"/>
                        </a:spcBef>
                        <a:spcAft>
                          <a:spcPts val="0"/>
                        </a:spcAft>
                      </a:pPr>
                      <a:r>
                        <a:rPr lang="de-DE" sz="2800" dirty="0">
                          <a:effectLst/>
                        </a:rPr>
                        <a:t>Forest</a:t>
                      </a:r>
                      <a:endParaRPr lang="en-US" sz="28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dirty="0">
                          <a:effectLst/>
                        </a:rPr>
                        <a:t>Bare</a:t>
                      </a:r>
                      <a:endParaRPr lang="en-US" sz="28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Grass</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Total</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Loss</a:t>
                      </a:r>
                      <a:endParaRPr lang="en-US" sz="2800">
                        <a:solidFill>
                          <a:srgbClr val="000000"/>
                        </a:solidFill>
                        <a:effectLst/>
                        <a:latin typeface="Times New Roman"/>
                        <a:ea typeface="Times New Roman"/>
                      </a:endParaRPr>
                    </a:p>
                  </a:txBody>
                  <a:tcPr marL="68580" marR="68580" marT="0" marB="0" anchor="ctr"/>
                </a:tc>
              </a:tr>
              <a:tr h="631371">
                <a:tc rowSpan="3">
                  <a:txBody>
                    <a:bodyPr/>
                    <a:lstStyle/>
                    <a:p>
                      <a:pPr marL="0" marR="0" algn="ctr">
                        <a:lnSpc>
                          <a:spcPts val="1500"/>
                        </a:lnSpc>
                        <a:spcBef>
                          <a:spcPts val="0"/>
                        </a:spcBef>
                        <a:spcAft>
                          <a:spcPts val="0"/>
                        </a:spcAft>
                      </a:pPr>
                      <a:r>
                        <a:rPr lang="de-DE" sz="2800" dirty="0">
                          <a:effectLst/>
                        </a:rPr>
                        <a:t>2000</a:t>
                      </a:r>
                      <a:endParaRPr lang="en-US" sz="2800" dirty="0">
                        <a:solidFill>
                          <a:srgbClr val="000000"/>
                        </a:solidFill>
                        <a:effectLst/>
                        <a:latin typeface="Times New Roman"/>
                        <a:ea typeface="Times New Roman"/>
                      </a:endParaRPr>
                    </a:p>
                  </a:txBody>
                  <a:tcPr marL="68580" marR="68580" marT="0" marB="0" vert="vert270" anchor="ctr"/>
                </a:tc>
                <a:tc>
                  <a:txBody>
                    <a:bodyPr/>
                    <a:lstStyle/>
                    <a:p>
                      <a:pPr marL="0" marR="0" algn="ctr">
                        <a:lnSpc>
                          <a:spcPts val="1500"/>
                        </a:lnSpc>
                        <a:spcBef>
                          <a:spcPts val="0"/>
                        </a:spcBef>
                        <a:spcAft>
                          <a:spcPts val="0"/>
                        </a:spcAft>
                      </a:pPr>
                      <a:r>
                        <a:rPr lang="de-DE" sz="2800">
                          <a:effectLst/>
                        </a:rPr>
                        <a:t>Forest</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b="1" dirty="0">
                          <a:solidFill>
                            <a:srgbClr val="FF0000"/>
                          </a:solidFill>
                          <a:effectLst/>
                        </a:rPr>
                        <a:t>76.8</a:t>
                      </a:r>
                      <a:endParaRPr lang="en-US" sz="2800" b="1"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b="1"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b="1"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86.5</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9.7</a:t>
                      </a:r>
                      <a:endParaRPr lang="en-US" sz="2800">
                        <a:solidFill>
                          <a:srgbClr val="000000"/>
                        </a:solidFill>
                        <a:effectLst/>
                        <a:latin typeface="Times New Roman"/>
                        <a:ea typeface="Times New Roman"/>
                      </a:endParaRPr>
                    </a:p>
                  </a:txBody>
                  <a:tcPr marL="68580" marR="68580" marT="0" marB="0" anchor="ctr"/>
                </a:tc>
              </a:tr>
              <a:tr h="631371">
                <a:tc vMerge="1">
                  <a:txBody>
                    <a:bodyPr/>
                    <a:lstStyle/>
                    <a:p>
                      <a:endParaRPr lang="en-US"/>
                    </a:p>
                  </a:txBody>
                  <a:tcPr/>
                </a:tc>
                <a:tc>
                  <a:txBody>
                    <a:bodyPr/>
                    <a:lstStyle/>
                    <a:p>
                      <a:pPr marL="0" marR="0" algn="ctr">
                        <a:lnSpc>
                          <a:spcPts val="1500"/>
                        </a:lnSpc>
                        <a:spcBef>
                          <a:spcPts val="0"/>
                        </a:spcBef>
                        <a:spcAft>
                          <a:spcPts val="0"/>
                        </a:spcAft>
                      </a:pPr>
                      <a:r>
                        <a:rPr lang="de-DE" sz="2800">
                          <a:effectLst/>
                        </a:rPr>
                        <a:t>Bare</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b="1"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b="1" dirty="0">
                          <a:solidFill>
                            <a:srgbClr val="FF0000"/>
                          </a:solidFill>
                          <a:effectLst/>
                        </a:rPr>
                        <a:t>5.5</a:t>
                      </a:r>
                      <a:endParaRPr lang="en-US" sz="2800" b="1"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b="1"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11.2</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dirty="0">
                          <a:effectLst/>
                        </a:rPr>
                        <a:t>5.7</a:t>
                      </a:r>
                      <a:endParaRPr lang="en-US" sz="2800" dirty="0">
                        <a:solidFill>
                          <a:srgbClr val="000000"/>
                        </a:solidFill>
                        <a:effectLst/>
                        <a:latin typeface="Times New Roman"/>
                        <a:ea typeface="Times New Roman"/>
                      </a:endParaRPr>
                    </a:p>
                  </a:txBody>
                  <a:tcPr marL="68580" marR="68580" marT="0" marB="0" anchor="ctr"/>
                </a:tc>
              </a:tr>
              <a:tr h="631371">
                <a:tc vMerge="1">
                  <a:txBody>
                    <a:bodyPr/>
                    <a:lstStyle/>
                    <a:p>
                      <a:endParaRPr lang="en-US"/>
                    </a:p>
                  </a:txBody>
                  <a:tcPr/>
                </a:tc>
                <a:tc>
                  <a:txBody>
                    <a:bodyPr/>
                    <a:lstStyle/>
                    <a:p>
                      <a:pPr marL="0" marR="0" algn="ctr">
                        <a:lnSpc>
                          <a:spcPts val="1500"/>
                        </a:lnSpc>
                        <a:spcBef>
                          <a:spcPts val="0"/>
                        </a:spcBef>
                        <a:spcAft>
                          <a:spcPts val="0"/>
                        </a:spcAft>
                      </a:pPr>
                      <a:r>
                        <a:rPr lang="de-DE" sz="2800">
                          <a:effectLst/>
                        </a:rPr>
                        <a:t>Grass</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b="1"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2800" b="1"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b="1" dirty="0">
                          <a:solidFill>
                            <a:srgbClr val="FF0000"/>
                          </a:solidFill>
                          <a:effectLst/>
                        </a:rPr>
                        <a:t>0.9</a:t>
                      </a:r>
                      <a:endParaRPr lang="en-US" sz="2800" b="1"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2.4</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dirty="0">
                          <a:effectLst/>
                        </a:rPr>
                        <a:t>1.5</a:t>
                      </a:r>
                      <a:endParaRPr lang="en-US" sz="2800" dirty="0">
                        <a:solidFill>
                          <a:srgbClr val="000000"/>
                        </a:solidFill>
                        <a:effectLst/>
                        <a:latin typeface="Times New Roman"/>
                        <a:ea typeface="Times New Roman"/>
                      </a:endParaRPr>
                    </a:p>
                  </a:txBody>
                  <a:tcPr marL="68580" marR="68580" marT="0" marB="0" anchor="ctr"/>
                </a:tc>
              </a:tr>
              <a:tr h="631371">
                <a:tc>
                  <a:txBody>
                    <a:bodyPr/>
                    <a:lstStyle/>
                    <a:p>
                      <a:pPr marL="0" marR="0" algn="ctr">
                        <a:lnSpc>
                          <a:spcPts val="1500"/>
                        </a:lnSpc>
                        <a:spcBef>
                          <a:spcPts val="0"/>
                        </a:spcBef>
                        <a:spcAft>
                          <a:spcPts val="0"/>
                        </a:spcAft>
                      </a:pPr>
                      <a:r>
                        <a:rPr lang="de-DE" sz="2800" dirty="0">
                          <a:effectLst/>
                        </a:rPr>
                        <a:t>2004</a:t>
                      </a:r>
                      <a:endParaRPr lang="en-US" sz="28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Total</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81.9</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11.4</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6.7</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100.0</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dirty="0">
                          <a:effectLst/>
                        </a:rPr>
                        <a:t> </a:t>
                      </a:r>
                      <a:endParaRPr lang="en-US" sz="2800" dirty="0">
                        <a:solidFill>
                          <a:srgbClr val="000000"/>
                        </a:solidFill>
                        <a:effectLst/>
                        <a:latin typeface="Times New Roman"/>
                        <a:ea typeface="Times New Roman"/>
                      </a:endParaRPr>
                    </a:p>
                  </a:txBody>
                  <a:tcPr marL="68580" marR="68580" marT="0" marB="0" anchor="ctr">
                    <a:lnR w="12700" cap="flat" cmpd="sng" algn="ctr">
                      <a:noFill/>
                      <a:prstDash val="solid"/>
                      <a:round/>
                      <a:headEnd type="none" w="med" len="med"/>
                      <a:tailEnd type="none" w="med" len="med"/>
                    </a:lnR>
                  </a:tcPr>
                </a:tc>
              </a:tr>
              <a:tr h="631371">
                <a:tc>
                  <a:txBody>
                    <a:bodyPr/>
                    <a:lstStyle/>
                    <a:p>
                      <a:pPr marL="0" marR="0" algn="ctr">
                        <a:lnSpc>
                          <a:spcPts val="1500"/>
                        </a:lnSpc>
                        <a:spcBef>
                          <a:spcPts val="0"/>
                        </a:spcBef>
                        <a:spcAft>
                          <a:spcPts val="0"/>
                        </a:spcAft>
                      </a:pPr>
                      <a:r>
                        <a:rPr lang="de-DE" sz="2800">
                          <a:effectLst/>
                        </a:rPr>
                        <a:t>Interval</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Gain</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5.1</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6.0</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5.8</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dirty="0">
                          <a:effectLst/>
                        </a:rPr>
                        <a:t> </a:t>
                      </a:r>
                      <a:endParaRPr lang="en-US" sz="2800" dirty="0">
                        <a:solidFill>
                          <a:srgbClr val="000000"/>
                        </a:solidFill>
                        <a:effectLst/>
                        <a:latin typeface="Times New Roman"/>
                        <a:ea typeface="Times New Roman"/>
                      </a:endParaRPr>
                    </a:p>
                  </a:txBody>
                  <a:tcPr marL="68580" marR="68580" marT="0" marB="0" anchor="ctr">
                    <a:lnB w="12700" cap="flat" cmpd="sng" algn="ctr">
                      <a:noFill/>
                      <a:prstDash val="solid"/>
                      <a:round/>
                      <a:headEnd type="none" w="med" len="med"/>
                      <a:tailEnd type="none" w="med" len="med"/>
                    </a:lnB>
                  </a:tcPr>
                </a:tc>
                <a:tc>
                  <a:txBody>
                    <a:bodyPr/>
                    <a:lstStyle/>
                    <a:p>
                      <a:pPr marL="0" marR="0" algn="ctr">
                        <a:lnSpc>
                          <a:spcPts val="1500"/>
                        </a:lnSpc>
                        <a:spcBef>
                          <a:spcPts val="0"/>
                        </a:spcBef>
                        <a:spcAft>
                          <a:spcPts val="0"/>
                        </a:spcAft>
                      </a:pPr>
                      <a:r>
                        <a:rPr lang="de-DE" sz="2800" dirty="0">
                          <a:effectLst/>
                        </a:rPr>
                        <a:t>16.9</a:t>
                      </a:r>
                      <a:endParaRPr lang="en-US" sz="2800" dirty="0">
                        <a:solidFill>
                          <a:srgbClr val="000000"/>
                        </a:solidFill>
                        <a:effectLst/>
                        <a:latin typeface="Times New Roman"/>
                        <a:ea typeface="Times New Roman"/>
                      </a:endParaRPr>
                    </a:p>
                  </a:txBody>
                  <a:tcPr marL="68580" marR="68580" marT="0" marB="0" anchor="ctr"/>
                </a:tc>
              </a:tr>
            </a:tbl>
          </a:graphicData>
        </a:graphic>
      </p:graphicFrame>
    </p:spTree>
    <p:extLst>
      <p:ext uri="{BB962C8B-B14F-4D97-AF65-F5344CB8AC3E}">
        <p14:creationId xmlns:p14="http://schemas.microsoft.com/office/powerpoint/2010/main" val="28405963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Transitions as a percent of the domain. </a:t>
            </a:r>
            <a:r>
              <a:rPr lang="en-US" sz="2000" dirty="0" smtClean="0"/>
              <a:t/>
            </a:r>
            <a:br>
              <a:rPr lang="en-US" sz="2000" dirty="0" smtClean="0"/>
            </a:br>
            <a:r>
              <a:rPr lang="en-US" sz="2000" dirty="0" smtClean="0"/>
              <a:t>Superscript </a:t>
            </a:r>
            <a:r>
              <a:rPr lang="en-US" sz="2000" i="1" dirty="0"/>
              <a:t>α</a:t>
            </a:r>
            <a:r>
              <a:rPr lang="en-US" sz="2000" dirty="0"/>
              <a:t> indicates a systematically avoiding transition. </a:t>
            </a:r>
            <a:r>
              <a:rPr lang="en-US" sz="2000" dirty="0" smtClean="0"/>
              <a:t/>
            </a:r>
            <a:br>
              <a:rPr lang="en-US" sz="2000" dirty="0" smtClean="0"/>
            </a:br>
            <a:r>
              <a:rPr lang="en-US" sz="2000" dirty="0" smtClean="0"/>
              <a:t>Superscript </a:t>
            </a:r>
            <a:r>
              <a:rPr lang="en-US" sz="2000" i="1" dirty="0"/>
              <a:t>τ</a:t>
            </a:r>
            <a:r>
              <a:rPr lang="en-US" sz="2000" dirty="0"/>
              <a:t> indicates a systematically targeting </a:t>
            </a:r>
            <a:r>
              <a:rPr lang="en-US" sz="2000" dirty="0" smtClean="0"/>
              <a:t>transition.</a:t>
            </a:r>
            <a:endParaRPr lang="en-US" sz="20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36</a:t>
            </a:fld>
            <a:endParaRPr lang="en-US"/>
          </a:p>
        </p:txBody>
      </p:sp>
      <p:graphicFrame>
        <p:nvGraphicFramePr>
          <p:cNvPr id="5" name="Table 4"/>
          <p:cNvGraphicFramePr>
            <a:graphicFrameLocks noGrp="1" noChangeAspect="1"/>
          </p:cNvGraphicFramePr>
          <p:nvPr>
            <p:extLst>
              <p:ext uri="{D42A27DB-BD31-4B8C-83A1-F6EECF244321}">
                <p14:modId xmlns:p14="http://schemas.microsoft.com/office/powerpoint/2010/main" val="1290610624"/>
              </p:ext>
            </p:extLst>
          </p:nvPr>
        </p:nvGraphicFramePr>
        <p:xfrm>
          <a:off x="457200" y="1752600"/>
          <a:ext cx="8305801" cy="4419597"/>
        </p:xfrm>
        <a:graphic>
          <a:graphicData uri="http://schemas.openxmlformats.org/drawingml/2006/table">
            <a:tbl>
              <a:tblPr firstRow="1" firstCol="1" bandRow="1">
                <a:tableStyleId>{5940675A-B579-460E-94D1-54222C63F5DA}</a:tableStyleId>
              </a:tblPr>
              <a:tblGrid>
                <a:gridCol w="1355955"/>
                <a:gridCol w="1178661"/>
                <a:gridCol w="1178661"/>
                <a:gridCol w="969453"/>
                <a:gridCol w="1082922"/>
                <a:gridCol w="1100650"/>
                <a:gridCol w="1439499"/>
              </a:tblGrid>
              <a:tr h="631371">
                <a:tc rowSpan="2">
                  <a:txBody>
                    <a:bodyPr/>
                    <a:lstStyle/>
                    <a:p>
                      <a:pPr marL="0" marR="0" algn="ctr">
                        <a:lnSpc>
                          <a:spcPts val="1500"/>
                        </a:lnSpc>
                        <a:spcBef>
                          <a:spcPts val="0"/>
                        </a:spcBef>
                        <a:spcAft>
                          <a:spcPts val="0"/>
                        </a:spcAft>
                      </a:pPr>
                      <a:r>
                        <a:rPr lang="de-DE" sz="2800" dirty="0">
                          <a:effectLst/>
                        </a:rPr>
                        <a:t> </a:t>
                      </a:r>
                      <a:endParaRPr lang="en-US" sz="2800" dirty="0">
                        <a:solidFill>
                          <a:srgbClr val="000000"/>
                        </a:solidFill>
                        <a:effectLst/>
                        <a:latin typeface="Times New Roman"/>
                        <a:ea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rowSpan="2">
                  <a:txBody>
                    <a:bodyPr/>
                    <a:lstStyle/>
                    <a:p>
                      <a:pPr marL="0" marR="0" algn="ctr">
                        <a:lnSpc>
                          <a:spcPts val="1500"/>
                        </a:lnSpc>
                        <a:spcBef>
                          <a:spcPts val="0"/>
                        </a:spcBef>
                        <a:spcAft>
                          <a:spcPts val="0"/>
                        </a:spcAft>
                      </a:pPr>
                      <a:r>
                        <a:rPr lang="de-DE" sz="2800" dirty="0">
                          <a:effectLst/>
                        </a:rPr>
                        <a:t> </a:t>
                      </a:r>
                      <a:endParaRPr lang="en-US" sz="2800" dirty="0">
                        <a:solidFill>
                          <a:srgbClr val="000000"/>
                        </a:solidFill>
                        <a:effectLst/>
                        <a:latin typeface="Times New Roman"/>
                        <a:ea typeface="Times New Roman"/>
                      </a:endParaRPr>
                    </a:p>
                  </a:txBody>
                  <a:tcPr marL="68580" marR="6858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gridSpan="3">
                  <a:txBody>
                    <a:bodyPr/>
                    <a:lstStyle/>
                    <a:p>
                      <a:pPr marL="0" marR="0" algn="ctr">
                        <a:lnSpc>
                          <a:spcPts val="1500"/>
                        </a:lnSpc>
                        <a:spcBef>
                          <a:spcPts val="0"/>
                        </a:spcBef>
                        <a:spcAft>
                          <a:spcPts val="0"/>
                        </a:spcAft>
                      </a:pPr>
                      <a:r>
                        <a:rPr lang="de-DE" sz="2800">
                          <a:effectLst/>
                        </a:rPr>
                        <a:t>2004</a:t>
                      </a:r>
                      <a:endParaRPr lang="en-US" sz="2800">
                        <a:solidFill>
                          <a:srgbClr val="000000"/>
                        </a:solidFill>
                        <a:effectLst/>
                        <a:latin typeface="Times New Roman"/>
                        <a:ea typeface="Times New Roman"/>
                      </a:endParaRPr>
                    </a:p>
                  </a:txBody>
                  <a:tcPr marL="68580" marR="68580" marT="0" marB="0" anchor="ctr"/>
                </a:tc>
                <a:tc hMerge="1">
                  <a:txBody>
                    <a:bodyPr/>
                    <a:lstStyle/>
                    <a:p>
                      <a:endParaRPr lang="en-US"/>
                    </a:p>
                  </a:txBody>
                  <a:tcPr/>
                </a:tc>
                <a:tc hMerge="1">
                  <a:txBody>
                    <a:bodyPr/>
                    <a:lstStyle/>
                    <a:p>
                      <a:endParaRPr lang="en-US"/>
                    </a:p>
                  </a:txBody>
                  <a:tcPr/>
                </a:tc>
                <a:tc>
                  <a:txBody>
                    <a:bodyPr/>
                    <a:lstStyle/>
                    <a:p>
                      <a:pPr marL="0" marR="0" algn="ctr">
                        <a:lnSpc>
                          <a:spcPts val="1500"/>
                        </a:lnSpc>
                        <a:spcBef>
                          <a:spcPts val="0"/>
                        </a:spcBef>
                        <a:spcAft>
                          <a:spcPts val="0"/>
                        </a:spcAft>
                      </a:pPr>
                      <a:r>
                        <a:rPr lang="de-DE" sz="2800">
                          <a:effectLst/>
                        </a:rPr>
                        <a:t>2000</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Interval</a:t>
                      </a:r>
                      <a:endParaRPr lang="en-US" sz="2800">
                        <a:solidFill>
                          <a:srgbClr val="000000"/>
                        </a:solidFill>
                        <a:effectLst/>
                        <a:latin typeface="Times New Roman"/>
                        <a:ea typeface="Times New Roman"/>
                      </a:endParaRPr>
                    </a:p>
                  </a:txBody>
                  <a:tcPr marL="68580" marR="68580" marT="0" marB="0" anchor="ctr"/>
                </a:tc>
              </a:tr>
              <a:tr h="631371">
                <a:tc vMerge="1">
                  <a:txBody>
                    <a:bodyPr/>
                    <a:lstStyle/>
                    <a:p>
                      <a:endParaRPr lang="en-US"/>
                    </a:p>
                  </a:txBody>
                  <a:tcPr/>
                </a:tc>
                <a:tc vMerge="1">
                  <a:txBody>
                    <a:bodyPr/>
                    <a:lstStyle/>
                    <a:p>
                      <a:endParaRPr lang="en-US"/>
                    </a:p>
                  </a:txBody>
                  <a:tcPr/>
                </a:tc>
                <a:tc>
                  <a:txBody>
                    <a:bodyPr/>
                    <a:lstStyle/>
                    <a:p>
                      <a:pPr marL="0" marR="0" algn="ctr">
                        <a:lnSpc>
                          <a:spcPts val="1500"/>
                        </a:lnSpc>
                        <a:spcBef>
                          <a:spcPts val="0"/>
                        </a:spcBef>
                        <a:spcAft>
                          <a:spcPts val="0"/>
                        </a:spcAft>
                      </a:pPr>
                      <a:r>
                        <a:rPr lang="de-DE" sz="2800" dirty="0">
                          <a:effectLst/>
                        </a:rPr>
                        <a:t>Forest</a:t>
                      </a:r>
                      <a:endParaRPr lang="en-US" sz="28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dirty="0">
                          <a:effectLst/>
                        </a:rPr>
                        <a:t>Bare</a:t>
                      </a:r>
                      <a:endParaRPr lang="en-US" sz="28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Grass</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Total</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Loss</a:t>
                      </a:r>
                      <a:endParaRPr lang="en-US" sz="2800">
                        <a:solidFill>
                          <a:srgbClr val="000000"/>
                        </a:solidFill>
                        <a:effectLst/>
                        <a:latin typeface="Times New Roman"/>
                        <a:ea typeface="Times New Roman"/>
                      </a:endParaRPr>
                    </a:p>
                  </a:txBody>
                  <a:tcPr marL="68580" marR="68580" marT="0" marB="0" anchor="ctr"/>
                </a:tc>
              </a:tr>
              <a:tr h="631371">
                <a:tc rowSpan="3">
                  <a:txBody>
                    <a:bodyPr/>
                    <a:lstStyle/>
                    <a:p>
                      <a:pPr marL="0" marR="0" algn="ctr">
                        <a:lnSpc>
                          <a:spcPts val="1500"/>
                        </a:lnSpc>
                        <a:spcBef>
                          <a:spcPts val="0"/>
                        </a:spcBef>
                        <a:spcAft>
                          <a:spcPts val="0"/>
                        </a:spcAft>
                      </a:pPr>
                      <a:r>
                        <a:rPr lang="de-DE" sz="2800" dirty="0">
                          <a:effectLst/>
                        </a:rPr>
                        <a:t>2000</a:t>
                      </a:r>
                      <a:endParaRPr lang="en-US" sz="2800" dirty="0">
                        <a:solidFill>
                          <a:srgbClr val="000000"/>
                        </a:solidFill>
                        <a:effectLst/>
                        <a:latin typeface="Times New Roman"/>
                        <a:ea typeface="Times New Roman"/>
                      </a:endParaRPr>
                    </a:p>
                  </a:txBody>
                  <a:tcPr marL="68580" marR="68580" marT="0" marB="0" vert="vert270" anchor="ctr"/>
                </a:tc>
                <a:tc>
                  <a:txBody>
                    <a:bodyPr/>
                    <a:lstStyle/>
                    <a:p>
                      <a:pPr marL="0" marR="0" algn="ctr">
                        <a:lnSpc>
                          <a:spcPts val="1500"/>
                        </a:lnSpc>
                        <a:spcBef>
                          <a:spcPts val="0"/>
                        </a:spcBef>
                        <a:spcAft>
                          <a:spcPts val="0"/>
                        </a:spcAft>
                      </a:pPr>
                      <a:r>
                        <a:rPr lang="de-DE" sz="2800">
                          <a:effectLst/>
                        </a:rPr>
                        <a:t>Forest</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b="1" dirty="0">
                          <a:solidFill>
                            <a:srgbClr val="FF0000"/>
                          </a:solidFill>
                          <a:effectLst/>
                        </a:rPr>
                        <a:t>76.8</a:t>
                      </a:r>
                      <a:endParaRPr lang="en-US" sz="2800" b="1"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b="1">
                          <a:effectLst/>
                        </a:rPr>
                        <a:t>5.7</a:t>
                      </a:r>
                      <a:r>
                        <a:rPr lang="de-DE" sz="2800" b="1" baseline="30000">
                          <a:effectLst/>
                        </a:rPr>
                        <a:t>α</a:t>
                      </a:r>
                      <a:endParaRPr lang="en-US" sz="2800" b="1">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b="1">
                          <a:effectLst/>
                        </a:rPr>
                        <a:t>4.0</a:t>
                      </a:r>
                      <a:endParaRPr lang="en-US" sz="2800" b="1">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86.5</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9.7</a:t>
                      </a:r>
                      <a:endParaRPr lang="en-US" sz="2800">
                        <a:solidFill>
                          <a:srgbClr val="000000"/>
                        </a:solidFill>
                        <a:effectLst/>
                        <a:latin typeface="Times New Roman"/>
                        <a:ea typeface="Times New Roman"/>
                      </a:endParaRPr>
                    </a:p>
                  </a:txBody>
                  <a:tcPr marL="68580" marR="68580" marT="0" marB="0" anchor="ctr"/>
                </a:tc>
              </a:tr>
              <a:tr h="631371">
                <a:tc vMerge="1">
                  <a:txBody>
                    <a:bodyPr/>
                    <a:lstStyle/>
                    <a:p>
                      <a:endParaRPr lang="en-US"/>
                    </a:p>
                  </a:txBody>
                  <a:tcPr/>
                </a:tc>
                <a:tc>
                  <a:txBody>
                    <a:bodyPr/>
                    <a:lstStyle/>
                    <a:p>
                      <a:pPr marL="0" marR="0" algn="ctr">
                        <a:lnSpc>
                          <a:spcPts val="1500"/>
                        </a:lnSpc>
                        <a:spcBef>
                          <a:spcPts val="0"/>
                        </a:spcBef>
                        <a:spcAft>
                          <a:spcPts val="0"/>
                        </a:spcAft>
                      </a:pPr>
                      <a:r>
                        <a:rPr lang="de-DE" sz="2800">
                          <a:effectLst/>
                        </a:rPr>
                        <a:t>Bare</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b="1">
                          <a:effectLst/>
                        </a:rPr>
                        <a:t>4.0</a:t>
                      </a:r>
                      <a:r>
                        <a:rPr lang="de-DE" sz="2800" b="1" baseline="30000">
                          <a:effectLst/>
                        </a:rPr>
                        <a:t>α</a:t>
                      </a:r>
                      <a:endParaRPr lang="en-US" sz="2800" b="1">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b="1" dirty="0">
                          <a:solidFill>
                            <a:srgbClr val="FF0000"/>
                          </a:solidFill>
                          <a:effectLst/>
                        </a:rPr>
                        <a:t>5.5</a:t>
                      </a:r>
                      <a:endParaRPr lang="en-US" sz="2800" b="1"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b="1">
                          <a:effectLst/>
                        </a:rPr>
                        <a:t>1.8</a:t>
                      </a:r>
                      <a:r>
                        <a:rPr lang="de-DE" sz="2800" b="1" baseline="30000">
                          <a:effectLst/>
                        </a:rPr>
                        <a:t>τ</a:t>
                      </a:r>
                      <a:endParaRPr lang="en-US" sz="2800" b="1">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11.2</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dirty="0">
                          <a:effectLst/>
                        </a:rPr>
                        <a:t>5.7</a:t>
                      </a:r>
                      <a:endParaRPr lang="en-US" sz="2800" dirty="0">
                        <a:solidFill>
                          <a:srgbClr val="000000"/>
                        </a:solidFill>
                        <a:effectLst/>
                        <a:latin typeface="Times New Roman"/>
                        <a:ea typeface="Times New Roman"/>
                      </a:endParaRPr>
                    </a:p>
                  </a:txBody>
                  <a:tcPr marL="68580" marR="68580" marT="0" marB="0" anchor="ctr"/>
                </a:tc>
              </a:tr>
              <a:tr h="631371">
                <a:tc vMerge="1">
                  <a:txBody>
                    <a:bodyPr/>
                    <a:lstStyle/>
                    <a:p>
                      <a:endParaRPr lang="en-US"/>
                    </a:p>
                  </a:txBody>
                  <a:tcPr/>
                </a:tc>
                <a:tc>
                  <a:txBody>
                    <a:bodyPr/>
                    <a:lstStyle/>
                    <a:p>
                      <a:pPr marL="0" marR="0" algn="ctr">
                        <a:lnSpc>
                          <a:spcPts val="1500"/>
                        </a:lnSpc>
                        <a:spcBef>
                          <a:spcPts val="0"/>
                        </a:spcBef>
                        <a:spcAft>
                          <a:spcPts val="0"/>
                        </a:spcAft>
                      </a:pPr>
                      <a:r>
                        <a:rPr lang="de-DE" sz="2800">
                          <a:effectLst/>
                        </a:rPr>
                        <a:t>Grass</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b="1">
                          <a:effectLst/>
                        </a:rPr>
                        <a:t>1.1</a:t>
                      </a:r>
                      <a:endParaRPr lang="en-US" sz="2800" b="1">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b="1">
                          <a:effectLst/>
                        </a:rPr>
                        <a:t>0.3</a:t>
                      </a:r>
                      <a:r>
                        <a:rPr lang="de-DE" sz="2800" b="1" baseline="30000">
                          <a:effectLst/>
                        </a:rPr>
                        <a:t>τ</a:t>
                      </a:r>
                      <a:endParaRPr lang="en-US" sz="2800" b="1">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b="1" dirty="0">
                          <a:solidFill>
                            <a:srgbClr val="FF0000"/>
                          </a:solidFill>
                          <a:effectLst/>
                        </a:rPr>
                        <a:t>0.9</a:t>
                      </a:r>
                      <a:endParaRPr lang="en-US" sz="2800" b="1"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2.4</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dirty="0">
                          <a:effectLst/>
                        </a:rPr>
                        <a:t>1.5</a:t>
                      </a:r>
                      <a:endParaRPr lang="en-US" sz="2800" dirty="0">
                        <a:solidFill>
                          <a:srgbClr val="000000"/>
                        </a:solidFill>
                        <a:effectLst/>
                        <a:latin typeface="Times New Roman"/>
                        <a:ea typeface="Times New Roman"/>
                      </a:endParaRPr>
                    </a:p>
                  </a:txBody>
                  <a:tcPr marL="68580" marR="68580" marT="0" marB="0" anchor="ctr"/>
                </a:tc>
              </a:tr>
              <a:tr h="631371">
                <a:tc>
                  <a:txBody>
                    <a:bodyPr/>
                    <a:lstStyle/>
                    <a:p>
                      <a:pPr marL="0" marR="0" algn="ctr">
                        <a:lnSpc>
                          <a:spcPts val="1500"/>
                        </a:lnSpc>
                        <a:spcBef>
                          <a:spcPts val="0"/>
                        </a:spcBef>
                        <a:spcAft>
                          <a:spcPts val="0"/>
                        </a:spcAft>
                      </a:pPr>
                      <a:r>
                        <a:rPr lang="de-DE" sz="2800" dirty="0">
                          <a:effectLst/>
                        </a:rPr>
                        <a:t>2004</a:t>
                      </a:r>
                      <a:endParaRPr lang="en-US" sz="28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Total</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81.9</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11.4</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6.7</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100.0</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dirty="0">
                          <a:effectLst/>
                        </a:rPr>
                        <a:t> </a:t>
                      </a:r>
                      <a:endParaRPr lang="en-US" sz="2800" dirty="0">
                        <a:solidFill>
                          <a:srgbClr val="000000"/>
                        </a:solidFill>
                        <a:effectLst/>
                        <a:latin typeface="Times New Roman"/>
                        <a:ea typeface="Times New Roman"/>
                      </a:endParaRPr>
                    </a:p>
                  </a:txBody>
                  <a:tcPr marL="68580" marR="68580" marT="0" marB="0" anchor="ctr">
                    <a:lnR w="12700" cap="flat" cmpd="sng" algn="ctr">
                      <a:noFill/>
                      <a:prstDash val="solid"/>
                      <a:round/>
                      <a:headEnd type="none" w="med" len="med"/>
                      <a:tailEnd type="none" w="med" len="med"/>
                    </a:lnR>
                  </a:tcPr>
                </a:tc>
              </a:tr>
              <a:tr h="631371">
                <a:tc>
                  <a:txBody>
                    <a:bodyPr/>
                    <a:lstStyle/>
                    <a:p>
                      <a:pPr marL="0" marR="0" algn="ctr">
                        <a:lnSpc>
                          <a:spcPts val="1500"/>
                        </a:lnSpc>
                        <a:spcBef>
                          <a:spcPts val="0"/>
                        </a:spcBef>
                        <a:spcAft>
                          <a:spcPts val="0"/>
                        </a:spcAft>
                      </a:pPr>
                      <a:r>
                        <a:rPr lang="de-DE" sz="2800">
                          <a:effectLst/>
                        </a:rPr>
                        <a:t>Interval</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Gain</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5.1</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6.0</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5.8</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dirty="0">
                          <a:effectLst/>
                        </a:rPr>
                        <a:t> </a:t>
                      </a:r>
                      <a:endParaRPr lang="en-US" sz="2800" dirty="0">
                        <a:solidFill>
                          <a:srgbClr val="000000"/>
                        </a:solidFill>
                        <a:effectLst/>
                        <a:latin typeface="Times New Roman"/>
                        <a:ea typeface="Times New Roman"/>
                      </a:endParaRPr>
                    </a:p>
                  </a:txBody>
                  <a:tcPr marL="68580" marR="68580" marT="0" marB="0" anchor="ctr">
                    <a:lnB w="12700" cap="flat" cmpd="sng" algn="ctr">
                      <a:noFill/>
                      <a:prstDash val="solid"/>
                      <a:round/>
                      <a:headEnd type="none" w="med" len="med"/>
                      <a:tailEnd type="none" w="med" len="med"/>
                    </a:lnB>
                  </a:tcPr>
                </a:tc>
                <a:tc>
                  <a:txBody>
                    <a:bodyPr/>
                    <a:lstStyle/>
                    <a:p>
                      <a:pPr marL="0" marR="0" algn="ctr">
                        <a:lnSpc>
                          <a:spcPts val="1500"/>
                        </a:lnSpc>
                        <a:spcBef>
                          <a:spcPts val="0"/>
                        </a:spcBef>
                        <a:spcAft>
                          <a:spcPts val="0"/>
                        </a:spcAft>
                      </a:pPr>
                      <a:r>
                        <a:rPr lang="de-DE" sz="2800" dirty="0">
                          <a:effectLst/>
                        </a:rPr>
                        <a:t>16.9</a:t>
                      </a:r>
                      <a:endParaRPr lang="en-US" sz="2800" dirty="0">
                        <a:solidFill>
                          <a:srgbClr val="000000"/>
                        </a:solidFill>
                        <a:effectLst/>
                        <a:latin typeface="Times New Roman"/>
                        <a:ea typeface="Times New Roman"/>
                      </a:endParaRPr>
                    </a:p>
                  </a:txBody>
                  <a:tcPr marL="68580" marR="68580" marT="0" marB="0" anchor="ctr"/>
                </a:tc>
              </a:tr>
            </a:tbl>
          </a:graphicData>
        </a:graphic>
      </p:graphicFrame>
    </p:spTree>
    <p:extLst>
      <p:ext uri="{BB962C8B-B14F-4D97-AF65-F5344CB8AC3E}">
        <p14:creationId xmlns:p14="http://schemas.microsoft.com/office/powerpoint/2010/main" val="2816626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Intensity of transitions given Forest’s gain on the positive axis and given Forest’s loss on the negative axis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37</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176" t="855" r="47598" b="42857"/>
          <a:stretch/>
        </p:blipFill>
        <p:spPr bwMode="auto">
          <a:xfrm>
            <a:off x="1524000" y="1447800"/>
            <a:ext cx="5740718" cy="467749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997291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901" t="67397" r="48539" b="1141"/>
          <a:stretch/>
        </p:blipFill>
        <p:spPr>
          <a:xfrm>
            <a:off x="381001" y="4146581"/>
            <a:ext cx="2895600" cy="2567273"/>
          </a:xfrm>
          <a:prstGeom prst="rect">
            <a:avLst/>
          </a:prstGeom>
        </p:spPr>
      </p:pic>
      <p:sp>
        <p:nvSpPr>
          <p:cNvPr id="6" name="Slide Number Placeholder 5"/>
          <p:cNvSpPr>
            <a:spLocks noGrp="1"/>
          </p:cNvSpPr>
          <p:nvPr>
            <p:ph type="sldNum" sz="quarter" idx="12"/>
          </p:nvPr>
        </p:nvSpPr>
        <p:spPr/>
        <p:txBody>
          <a:bodyPr/>
          <a:lstStyle/>
          <a:p>
            <a:fld id="{B6F15528-21DE-4FAA-801E-634DDDAF4B2B}" type="slidenum">
              <a:rPr lang="en-US" smtClean="0"/>
              <a:pPr/>
              <a:t>38</a:t>
            </a:fld>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51806" t="17038" r="5352" b="68503"/>
          <a:stretch/>
        </p:blipFill>
        <p:spPr>
          <a:xfrm>
            <a:off x="6477000" y="2952520"/>
            <a:ext cx="2482991" cy="1194062"/>
          </a:xfrm>
          <a:prstGeom prst="rect">
            <a:avLst/>
          </a:prstGeom>
        </p:spPr>
      </p:pic>
      <p:sp>
        <p:nvSpPr>
          <p:cNvPr id="3" name="Rectangle 2"/>
          <p:cNvSpPr/>
          <p:nvPr/>
        </p:nvSpPr>
        <p:spPr>
          <a:xfrm>
            <a:off x="3276600" y="1295400"/>
            <a:ext cx="2971800" cy="556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718495" y="2819400"/>
            <a:ext cx="1241496"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0" y="1066800"/>
            <a:ext cx="9144000" cy="1143000"/>
          </a:xfrm>
        </p:spPr>
        <p:txBody>
          <a:bodyPr>
            <a:normAutofit fontScale="90000"/>
          </a:bodyPr>
          <a:lstStyle/>
          <a:p>
            <a:r>
              <a:rPr lang="en-US" sz="3200" dirty="0" smtClean="0"/>
              <a:t>Forest recently lost on 10% of this landscape.</a:t>
            </a:r>
            <a:r>
              <a:rPr lang="en-US" sz="3200" dirty="0"/>
              <a:t/>
            </a:r>
            <a:br>
              <a:rPr lang="en-US" sz="3200" dirty="0"/>
            </a:br>
            <a:r>
              <a:rPr lang="en-US" sz="3200" dirty="0"/>
              <a:t>What </a:t>
            </a:r>
            <a:r>
              <a:rPr lang="en-US" sz="3200" dirty="0" smtClean="0"/>
              <a:t>was the </a:t>
            </a:r>
            <a:r>
              <a:rPr lang="en-US" sz="3200" dirty="0"/>
              <a:t>size of the transition from Forest to Bare</a:t>
            </a:r>
            <a:r>
              <a:rPr lang="en-US" sz="3200" dirty="0" smtClean="0"/>
              <a:t>?</a:t>
            </a:r>
            <a:br>
              <a:rPr lang="en-US" sz="3200" dirty="0" smtClean="0"/>
            </a:br>
            <a:r>
              <a:rPr lang="en-US" sz="3200" dirty="0" smtClean="0"/>
              <a:t>What will be the size of the transition from Forest to Grass?</a:t>
            </a:r>
            <a:endParaRPr lang="en-US" sz="3200" dirty="0"/>
          </a:p>
        </p:txBody>
      </p:sp>
    </p:spTree>
    <p:extLst>
      <p:ext uri="{BB962C8B-B14F-4D97-AF65-F5344CB8AC3E}">
        <p14:creationId xmlns:p14="http://schemas.microsoft.com/office/powerpoint/2010/main" val="22885340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Equations 6-7 </a:t>
            </a:r>
            <a:br>
              <a:rPr lang="en-US" dirty="0" smtClean="0"/>
            </a:br>
            <a:r>
              <a:rPr lang="en-US" dirty="0" smtClean="0"/>
              <a:t>examine transitions to category </a:t>
            </a:r>
            <a:r>
              <a:rPr lang="en-US" i="1" dirty="0" smtClean="0"/>
              <a:t>n</a:t>
            </a:r>
            <a:endParaRPr lang="en-US" i="1"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39</a:t>
            </a:fld>
            <a:endParaRPr lang="en-US"/>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0658" y="1447800"/>
            <a:ext cx="716034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3276599"/>
            <a:ext cx="7543800" cy="204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98359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pontius\Gil\clark\advise\SafaaAldwaik\AldwaikError\IJGIS3\AldwaikPontius_IJGIS\IJGIS_Figs_All\Figure 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4791"/>
            <a:ext cx="6019800" cy="67070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19800" y="0"/>
            <a:ext cx="3124200" cy="3419596"/>
          </a:xfrm>
        </p:spPr>
        <p:txBody>
          <a:bodyPr>
            <a:normAutofit/>
          </a:bodyPr>
          <a:lstStyle/>
          <a:p>
            <a:r>
              <a:rPr lang="en-US" dirty="0" smtClean="0"/>
              <a:t>Plum Island Ecosystems (PIE) in USA</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a:t>
            </a:fld>
            <a:endParaRPr lang="en-US"/>
          </a:p>
        </p:txBody>
      </p:sp>
      <p:sp>
        <p:nvSpPr>
          <p:cNvPr id="6" name="TextBox 5"/>
          <p:cNvSpPr txBox="1"/>
          <p:nvPr/>
        </p:nvSpPr>
        <p:spPr>
          <a:xfrm>
            <a:off x="7848600" y="4341674"/>
            <a:ext cx="1219200" cy="1754326"/>
          </a:xfrm>
          <a:prstGeom prst="rect">
            <a:avLst/>
          </a:prstGeom>
          <a:noFill/>
        </p:spPr>
        <p:txBody>
          <a:bodyPr wrap="square" rtlCol="0">
            <a:spAutoFit/>
          </a:bodyPr>
          <a:lstStyle/>
          <a:p>
            <a:r>
              <a:rPr lang="en-US" dirty="0" smtClean="0"/>
              <a:t>Professor Bin </a:t>
            </a:r>
            <a:r>
              <a:rPr lang="en-US" dirty="0" err="1" smtClean="0"/>
              <a:t>Quan</a:t>
            </a:r>
            <a:r>
              <a:rPr lang="en-US" dirty="0" smtClean="0"/>
              <a:t> has this same data format for Changsha.</a:t>
            </a:r>
            <a:endParaRPr lang="en-US" dirty="0"/>
          </a:p>
        </p:txBody>
      </p:sp>
    </p:spTree>
    <p:extLst>
      <p:ext uri="{BB962C8B-B14F-4D97-AF65-F5344CB8AC3E}">
        <p14:creationId xmlns:p14="http://schemas.microsoft.com/office/powerpoint/2010/main" val="13428520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Equations </a:t>
            </a:r>
            <a:r>
              <a:rPr lang="en-US" dirty="0"/>
              <a:t>8-9</a:t>
            </a:r>
            <a:br>
              <a:rPr lang="en-US" dirty="0"/>
            </a:br>
            <a:r>
              <a:rPr lang="en-US" dirty="0"/>
              <a:t>examine transitions </a:t>
            </a:r>
            <a:r>
              <a:rPr lang="en-US" dirty="0" smtClean="0"/>
              <a:t>from </a:t>
            </a:r>
            <a:r>
              <a:rPr lang="en-US" dirty="0"/>
              <a:t>category </a:t>
            </a:r>
            <a:r>
              <a:rPr lang="en-US" i="1" dirty="0" smtClean="0"/>
              <a:t>m</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40</a:t>
            </a:fld>
            <a:endParaRPr lang="en-US"/>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741734"/>
            <a:ext cx="8001000" cy="1458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176" y="3886200"/>
            <a:ext cx="814837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67899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Intensity of transitions given </a:t>
            </a:r>
            <a:r>
              <a:rPr lang="en-US" sz="2800" dirty="0" err="1"/>
              <a:t>Bare’s</a:t>
            </a:r>
            <a:r>
              <a:rPr lang="en-US" sz="2800" dirty="0"/>
              <a:t> gain on the positive axis and given </a:t>
            </a:r>
            <a:r>
              <a:rPr lang="en-US" sz="2800" dirty="0" err="1"/>
              <a:t>Bare’s</a:t>
            </a:r>
            <a:r>
              <a:rPr lang="en-US" sz="2800" dirty="0"/>
              <a:t> loss on the negative axis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41</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105" t="1403" r="48959" b="42857"/>
          <a:stretch/>
        </p:blipFill>
        <p:spPr bwMode="auto">
          <a:xfrm>
            <a:off x="1524000" y="1447800"/>
            <a:ext cx="5647690" cy="468145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015603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Transitions as a percent of the domain. </a:t>
            </a:r>
            <a:r>
              <a:rPr lang="en-US" sz="2000" dirty="0" smtClean="0"/>
              <a:t/>
            </a:r>
            <a:br>
              <a:rPr lang="en-US" sz="2000" dirty="0" smtClean="0"/>
            </a:br>
            <a:r>
              <a:rPr lang="en-US" sz="2000" dirty="0" smtClean="0"/>
              <a:t>Superscript </a:t>
            </a:r>
            <a:r>
              <a:rPr lang="en-US" sz="2000" i="1" dirty="0"/>
              <a:t>α</a:t>
            </a:r>
            <a:r>
              <a:rPr lang="en-US" sz="2000" dirty="0"/>
              <a:t> indicates a systematically avoiding transition. </a:t>
            </a:r>
            <a:r>
              <a:rPr lang="en-US" sz="2000" dirty="0" smtClean="0"/>
              <a:t/>
            </a:r>
            <a:br>
              <a:rPr lang="en-US" sz="2000" dirty="0" smtClean="0"/>
            </a:br>
            <a:r>
              <a:rPr lang="en-US" sz="2000" dirty="0" smtClean="0"/>
              <a:t>Superscript </a:t>
            </a:r>
            <a:r>
              <a:rPr lang="en-US" sz="2000" i="1" dirty="0"/>
              <a:t>τ</a:t>
            </a:r>
            <a:r>
              <a:rPr lang="en-US" sz="2000" dirty="0"/>
              <a:t> indicates a systematically targeting </a:t>
            </a:r>
            <a:r>
              <a:rPr lang="en-US" sz="2000" dirty="0" smtClean="0"/>
              <a:t>transition.</a:t>
            </a:r>
            <a:endParaRPr lang="en-US" sz="20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42</a:t>
            </a:fld>
            <a:endParaRPr lang="en-US"/>
          </a:p>
        </p:txBody>
      </p:sp>
      <p:graphicFrame>
        <p:nvGraphicFramePr>
          <p:cNvPr id="5" name="Table 4"/>
          <p:cNvGraphicFramePr>
            <a:graphicFrameLocks noGrp="1" noChangeAspect="1"/>
          </p:cNvGraphicFramePr>
          <p:nvPr>
            <p:extLst>
              <p:ext uri="{D42A27DB-BD31-4B8C-83A1-F6EECF244321}">
                <p14:modId xmlns:p14="http://schemas.microsoft.com/office/powerpoint/2010/main" val="1880711889"/>
              </p:ext>
            </p:extLst>
          </p:nvPr>
        </p:nvGraphicFramePr>
        <p:xfrm>
          <a:off x="457200" y="1752600"/>
          <a:ext cx="8305801" cy="4419597"/>
        </p:xfrm>
        <a:graphic>
          <a:graphicData uri="http://schemas.openxmlformats.org/drawingml/2006/table">
            <a:tbl>
              <a:tblPr firstRow="1" firstCol="1" bandRow="1">
                <a:tableStyleId>{5940675A-B579-460E-94D1-54222C63F5DA}</a:tableStyleId>
              </a:tblPr>
              <a:tblGrid>
                <a:gridCol w="1355955"/>
                <a:gridCol w="1178661"/>
                <a:gridCol w="1178661"/>
                <a:gridCol w="969453"/>
                <a:gridCol w="1082922"/>
                <a:gridCol w="1100650"/>
                <a:gridCol w="1439499"/>
              </a:tblGrid>
              <a:tr h="631371">
                <a:tc rowSpan="2">
                  <a:txBody>
                    <a:bodyPr/>
                    <a:lstStyle/>
                    <a:p>
                      <a:pPr marL="0" marR="0" algn="ctr">
                        <a:lnSpc>
                          <a:spcPts val="1500"/>
                        </a:lnSpc>
                        <a:spcBef>
                          <a:spcPts val="0"/>
                        </a:spcBef>
                        <a:spcAft>
                          <a:spcPts val="0"/>
                        </a:spcAft>
                      </a:pPr>
                      <a:r>
                        <a:rPr lang="de-DE" sz="2800" dirty="0">
                          <a:effectLst/>
                        </a:rPr>
                        <a:t> </a:t>
                      </a:r>
                      <a:endParaRPr lang="en-US" sz="2800" dirty="0">
                        <a:solidFill>
                          <a:srgbClr val="000000"/>
                        </a:solidFill>
                        <a:effectLst/>
                        <a:latin typeface="Times New Roman"/>
                        <a:ea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rowSpan="2">
                  <a:txBody>
                    <a:bodyPr/>
                    <a:lstStyle/>
                    <a:p>
                      <a:pPr marL="0" marR="0" algn="ctr">
                        <a:lnSpc>
                          <a:spcPts val="1500"/>
                        </a:lnSpc>
                        <a:spcBef>
                          <a:spcPts val="0"/>
                        </a:spcBef>
                        <a:spcAft>
                          <a:spcPts val="0"/>
                        </a:spcAft>
                      </a:pPr>
                      <a:r>
                        <a:rPr lang="de-DE" sz="2800" dirty="0">
                          <a:effectLst/>
                        </a:rPr>
                        <a:t> </a:t>
                      </a:r>
                      <a:endParaRPr lang="en-US" sz="2800" dirty="0">
                        <a:solidFill>
                          <a:srgbClr val="000000"/>
                        </a:solidFill>
                        <a:effectLst/>
                        <a:latin typeface="Times New Roman"/>
                        <a:ea typeface="Times New Roman"/>
                      </a:endParaRPr>
                    </a:p>
                  </a:txBody>
                  <a:tcPr marL="68580" marR="6858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gridSpan="3">
                  <a:txBody>
                    <a:bodyPr/>
                    <a:lstStyle/>
                    <a:p>
                      <a:pPr marL="0" marR="0" algn="ctr">
                        <a:lnSpc>
                          <a:spcPts val="1500"/>
                        </a:lnSpc>
                        <a:spcBef>
                          <a:spcPts val="0"/>
                        </a:spcBef>
                        <a:spcAft>
                          <a:spcPts val="0"/>
                        </a:spcAft>
                      </a:pPr>
                      <a:r>
                        <a:rPr lang="de-DE" sz="2800">
                          <a:effectLst/>
                        </a:rPr>
                        <a:t>2004</a:t>
                      </a:r>
                      <a:endParaRPr lang="en-US" sz="2800">
                        <a:solidFill>
                          <a:srgbClr val="000000"/>
                        </a:solidFill>
                        <a:effectLst/>
                        <a:latin typeface="Times New Roman"/>
                        <a:ea typeface="Times New Roman"/>
                      </a:endParaRPr>
                    </a:p>
                  </a:txBody>
                  <a:tcPr marL="68580" marR="68580" marT="0" marB="0" anchor="ctr"/>
                </a:tc>
                <a:tc hMerge="1">
                  <a:txBody>
                    <a:bodyPr/>
                    <a:lstStyle/>
                    <a:p>
                      <a:endParaRPr lang="en-US"/>
                    </a:p>
                  </a:txBody>
                  <a:tcPr/>
                </a:tc>
                <a:tc hMerge="1">
                  <a:txBody>
                    <a:bodyPr/>
                    <a:lstStyle/>
                    <a:p>
                      <a:endParaRPr lang="en-US"/>
                    </a:p>
                  </a:txBody>
                  <a:tcPr/>
                </a:tc>
                <a:tc>
                  <a:txBody>
                    <a:bodyPr/>
                    <a:lstStyle/>
                    <a:p>
                      <a:pPr marL="0" marR="0" algn="ctr">
                        <a:lnSpc>
                          <a:spcPts val="1500"/>
                        </a:lnSpc>
                        <a:spcBef>
                          <a:spcPts val="0"/>
                        </a:spcBef>
                        <a:spcAft>
                          <a:spcPts val="0"/>
                        </a:spcAft>
                      </a:pPr>
                      <a:r>
                        <a:rPr lang="de-DE" sz="2800">
                          <a:effectLst/>
                        </a:rPr>
                        <a:t>2000</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Interval</a:t>
                      </a:r>
                      <a:endParaRPr lang="en-US" sz="2800">
                        <a:solidFill>
                          <a:srgbClr val="000000"/>
                        </a:solidFill>
                        <a:effectLst/>
                        <a:latin typeface="Times New Roman"/>
                        <a:ea typeface="Times New Roman"/>
                      </a:endParaRPr>
                    </a:p>
                  </a:txBody>
                  <a:tcPr marL="68580" marR="68580" marT="0" marB="0" anchor="ctr"/>
                </a:tc>
              </a:tr>
              <a:tr h="631371">
                <a:tc vMerge="1">
                  <a:txBody>
                    <a:bodyPr/>
                    <a:lstStyle/>
                    <a:p>
                      <a:endParaRPr lang="en-US"/>
                    </a:p>
                  </a:txBody>
                  <a:tcPr/>
                </a:tc>
                <a:tc vMerge="1">
                  <a:txBody>
                    <a:bodyPr/>
                    <a:lstStyle/>
                    <a:p>
                      <a:endParaRPr lang="en-US"/>
                    </a:p>
                  </a:txBody>
                  <a:tcPr/>
                </a:tc>
                <a:tc>
                  <a:txBody>
                    <a:bodyPr/>
                    <a:lstStyle/>
                    <a:p>
                      <a:pPr marL="0" marR="0" algn="ctr">
                        <a:lnSpc>
                          <a:spcPts val="1500"/>
                        </a:lnSpc>
                        <a:spcBef>
                          <a:spcPts val="0"/>
                        </a:spcBef>
                        <a:spcAft>
                          <a:spcPts val="0"/>
                        </a:spcAft>
                      </a:pPr>
                      <a:r>
                        <a:rPr lang="de-DE" sz="2800" dirty="0">
                          <a:effectLst/>
                        </a:rPr>
                        <a:t>Forest</a:t>
                      </a:r>
                      <a:endParaRPr lang="en-US" sz="28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dirty="0">
                          <a:effectLst/>
                        </a:rPr>
                        <a:t>Bare</a:t>
                      </a:r>
                      <a:endParaRPr lang="en-US" sz="28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Grass</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Total</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Loss</a:t>
                      </a:r>
                      <a:endParaRPr lang="en-US" sz="2800">
                        <a:solidFill>
                          <a:srgbClr val="000000"/>
                        </a:solidFill>
                        <a:effectLst/>
                        <a:latin typeface="Times New Roman"/>
                        <a:ea typeface="Times New Roman"/>
                      </a:endParaRPr>
                    </a:p>
                  </a:txBody>
                  <a:tcPr marL="68580" marR="68580" marT="0" marB="0" anchor="ctr"/>
                </a:tc>
              </a:tr>
              <a:tr h="631371">
                <a:tc rowSpan="3">
                  <a:txBody>
                    <a:bodyPr/>
                    <a:lstStyle/>
                    <a:p>
                      <a:pPr marL="0" marR="0" algn="ctr">
                        <a:lnSpc>
                          <a:spcPts val="1500"/>
                        </a:lnSpc>
                        <a:spcBef>
                          <a:spcPts val="0"/>
                        </a:spcBef>
                        <a:spcAft>
                          <a:spcPts val="0"/>
                        </a:spcAft>
                      </a:pPr>
                      <a:r>
                        <a:rPr lang="de-DE" sz="2800" dirty="0">
                          <a:effectLst/>
                        </a:rPr>
                        <a:t>2000</a:t>
                      </a:r>
                      <a:endParaRPr lang="en-US" sz="2800" dirty="0">
                        <a:solidFill>
                          <a:srgbClr val="000000"/>
                        </a:solidFill>
                        <a:effectLst/>
                        <a:latin typeface="Times New Roman"/>
                        <a:ea typeface="Times New Roman"/>
                      </a:endParaRPr>
                    </a:p>
                  </a:txBody>
                  <a:tcPr marL="68580" marR="68580" marT="0" marB="0" vert="vert270" anchor="ctr"/>
                </a:tc>
                <a:tc>
                  <a:txBody>
                    <a:bodyPr/>
                    <a:lstStyle/>
                    <a:p>
                      <a:pPr marL="0" marR="0" algn="ctr">
                        <a:lnSpc>
                          <a:spcPts val="1500"/>
                        </a:lnSpc>
                        <a:spcBef>
                          <a:spcPts val="0"/>
                        </a:spcBef>
                        <a:spcAft>
                          <a:spcPts val="0"/>
                        </a:spcAft>
                      </a:pPr>
                      <a:r>
                        <a:rPr lang="de-DE" sz="2800">
                          <a:effectLst/>
                        </a:rPr>
                        <a:t>Forest</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b="1" dirty="0">
                          <a:solidFill>
                            <a:srgbClr val="FF0000"/>
                          </a:solidFill>
                          <a:effectLst/>
                        </a:rPr>
                        <a:t>76.8</a:t>
                      </a:r>
                      <a:endParaRPr lang="en-US" sz="2800" b="1"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b="1">
                          <a:effectLst/>
                        </a:rPr>
                        <a:t>5.7</a:t>
                      </a:r>
                      <a:r>
                        <a:rPr lang="de-DE" sz="2800" b="1" baseline="30000">
                          <a:effectLst/>
                        </a:rPr>
                        <a:t>α</a:t>
                      </a:r>
                      <a:endParaRPr lang="en-US" sz="2800" b="1">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b="1">
                          <a:effectLst/>
                        </a:rPr>
                        <a:t>4.0</a:t>
                      </a:r>
                      <a:endParaRPr lang="en-US" sz="2800" b="1">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86.5</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9.7</a:t>
                      </a:r>
                      <a:endParaRPr lang="en-US" sz="2800">
                        <a:solidFill>
                          <a:srgbClr val="000000"/>
                        </a:solidFill>
                        <a:effectLst/>
                        <a:latin typeface="Times New Roman"/>
                        <a:ea typeface="Times New Roman"/>
                      </a:endParaRPr>
                    </a:p>
                  </a:txBody>
                  <a:tcPr marL="68580" marR="68580" marT="0" marB="0" anchor="ctr"/>
                </a:tc>
              </a:tr>
              <a:tr h="631371">
                <a:tc vMerge="1">
                  <a:txBody>
                    <a:bodyPr/>
                    <a:lstStyle/>
                    <a:p>
                      <a:endParaRPr lang="en-US"/>
                    </a:p>
                  </a:txBody>
                  <a:tcPr/>
                </a:tc>
                <a:tc>
                  <a:txBody>
                    <a:bodyPr/>
                    <a:lstStyle/>
                    <a:p>
                      <a:pPr marL="0" marR="0" algn="ctr">
                        <a:lnSpc>
                          <a:spcPts val="1500"/>
                        </a:lnSpc>
                        <a:spcBef>
                          <a:spcPts val="0"/>
                        </a:spcBef>
                        <a:spcAft>
                          <a:spcPts val="0"/>
                        </a:spcAft>
                      </a:pPr>
                      <a:r>
                        <a:rPr lang="de-DE" sz="2800">
                          <a:effectLst/>
                        </a:rPr>
                        <a:t>Bare</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b="1">
                          <a:effectLst/>
                        </a:rPr>
                        <a:t>4.0</a:t>
                      </a:r>
                      <a:r>
                        <a:rPr lang="de-DE" sz="2800" b="1" baseline="30000">
                          <a:effectLst/>
                        </a:rPr>
                        <a:t>α</a:t>
                      </a:r>
                      <a:endParaRPr lang="en-US" sz="2800" b="1">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b="1" dirty="0">
                          <a:solidFill>
                            <a:srgbClr val="FF0000"/>
                          </a:solidFill>
                          <a:effectLst/>
                        </a:rPr>
                        <a:t>5.5</a:t>
                      </a:r>
                      <a:endParaRPr lang="en-US" sz="2800" b="1"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b="1">
                          <a:effectLst/>
                        </a:rPr>
                        <a:t>1.8</a:t>
                      </a:r>
                      <a:r>
                        <a:rPr lang="de-DE" sz="2800" b="1" baseline="30000">
                          <a:effectLst/>
                        </a:rPr>
                        <a:t>τ</a:t>
                      </a:r>
                      <a:endParaRPr lang="en-US" sz="2800" b="1">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11.2</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dirty="0">
                          <a:effectLst/>
                        </a:rPr>
                        <a:t>5.7</a:t>
                      </a:r>
                      <a:endParaRPr lang="en-US" sz="2800" dirty="0">
                        <a:solidFill>
                          <a:srgbClr val="000000"/>
                        </a:solidFill>
                        <a:effectLst/>
                        <a:latin typeface="Times New Roman"/>
                        <a:ea typeface="Times New Roman"/>
                      </a:endParaRPr>
                    </a:p>
                  </a:txBody>
                  <a:tcPr marL="68580" marR="68580" marT="0" marB="0" anchor="ctr"/>
                </a:tc>
              </a:tr>
              <a:tr h="631371">
                <a:tc vMerge="1">
                  <a:txBody>
                    <a:bodyPr/>
                    <a:lstStyle/>
                    <a:p>
                      <a:endParaRPr lang="en-US"/>
                    </a:p>
                  </a:txBody>
                  <a:tcPr/>
                </a:tc>
                <a:tc>
                  <a:txBody>
                    <a:bodyPr/>
                    <a:lstStyle/>
                    <a:p>
                      <a:pPr marL="0" marR="0" algn="ctr">
                        <a:lnSpc>
                          <a:spcPts val="1500"/>
                        </a:lnSpc>
                        <a:spcBef>
                          <a:spcPts val="0"/>
                        </a:spcBef>
                        <a:spcAft>
                          <a:spcPts val="0"/>
                        </a:spcAft>
                      </a:pPr>
                      <a:r>
                        <a:rPr lang="de-DE" sz="2800">
                          <a:effectLst/>
                        </a:rPr>
                        <a:t>Grass</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b="1">
                          <a:effectLst/>
                        </a:rPr>
                        <a:t>1.1</a:t>
                      </a:r>
                      <a:endParaRPr lang="en-US" sz="2800" b="1">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b="1">
                          <a:effectLst/>
                        </a:rPr>
                        <a:t>0.3</a:t>
                      </a:r>
                      <a:r>
                        <a:rPr lang="de-DE" sz="2800" b="1" baseline="30000">
                          <a:effectLst/>
                        </a:rPr>
                        <a:t>τ</a:t>
                      </a:r>
                      <a:endParaRPr lang="en-US" sz="2800" b="1">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b="1" dirty="0">
                          <a:solidFill>
                            <a:srgbClr val="FF0000"/>
                          </a:solidFill>
                          <a:effectLst/>
                        </a:rPr>
                        <a:t>0.9</a:t>
                      </a:r>
                      <a:endParaRPr lang="en-US" sz="2800" b="1"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2.4</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dirty="0">
                          <a:effectLst/>
                        </a:rPr>
                        <a:t>1.5</a:t>
                      </a:r>
                      <a:endParaRPr lang="en-US" sz="2800" dirty="0">
                        <a:solidFill>
                          <a:srgbClr val="000000"/>
                        </a:solidFill>
                        <a:effectLst/>
                        <a:latin typeface="Times New Roman"/>
                        <a:ea typeface="Times New Roman"/>
                      </a:endParaRPr>
                    </a:p>
                  </a:txBody>
                  <a:tcPr marL="68580" marR="68580" marT="0" marB="0" anchor="ctr"/>
                </a:tc>
              </a:tr>
              <a:tr h="631371">
                <a:tc>
                  <a:txBody>
                    <a:bodyPr/>
                    <a:lstStyle/>
                    <a:p>
                      <a:pPr marL="0" marR="0" algn="ctr">
                        <a:lnSpc>
                          <a:spcPts val="1500"/>
                        </a:lnSpc>
                        <a:spcBef>
                          <a:spcPts val="0"/>
                        </a:spcBef>
                        <a:spcAft>
                          <a:spcPts val="0"/>
                        </a:spcAft>
                      </a:pPr>
                      <a:r>
                        <a:rPr lang="de-DE" sz="2800" dirty="0">
                          <a:effectLst/>
                        </a:rPr>
                        <a:t>2004</a:t>
                      </a:r>
                      <a:endParaRPr lang="en-US" sz="28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Total</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81.9</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11.4</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6.7</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100.0</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dirty="0">
                          <a:effectLst/>
                        </a:rPr>
                        <a:t> </a:t>
                      </a:r>
                      <a:endParaRPr lang="en-US" sz="2800" dirty="0">
                        <a:solidFill>
                          <a:srgbClr val="000000"/>
                        </a:solidFill>
                        <a:effectLst/>
                        <a:latin typeface="Times New Roman"/>
                        <a:ea typeface="Times New Roman"/>
                      </a:endParaRPr>
                    </a:p>
                  </a:txBody>
                  <a:tcPr marL="68580" marR="68580" marT="0" marB="0" anchor="ctr">
                    <a:lnR w="12700" cap="flat" cmpd="sng" algn="ctr">
                      <a:noFill/>
                      <a:prstDash val="solid"/>
                      <a:round/>
                      <a:headEnd type="none" w="med" len="med"/>
                      <a:tailEnd type="none" w="med" len="med"/>
                    </a:lnR>
                  </a:tcPr>
                </a:tc>
              </a:tr>
              <a:tr h="631371">
                <a:tc>
                  <a:txBody>
                    <a:bodyPr/>
                    <a:lstStyle/>
                    <a:p>
                      <a:pPr marL="0" marR="0" algn="ctr">
                        <a:lnSpc>
                          <a:spcPts val="1500"/>
                        </a:lnSpc>
                        <a:spcBef>
                          <a:spcPts val="0"/>
                        </a:spcBef>
                        <a:spcAft>
                          <a:spcPts val="0"/>
                        </a:spcAft>
                      </a:pPr>
                      <a:r>
                        <a:rPr lang="de-DE" sz="2800">
                          <a:effectLst/>
                        </a:rPr>
                        <a:t>Interval</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Gain</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5.1</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6.0</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a:effectLst/>
                        </a:rPr>
                        <a:t>5.8</a:t>
                      </a:r>
                      <a:endParaRPr lang="en-US" sz="28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2800" dirty="0">
                          <a:effectLst/>
                        </a:rPr>
                        <a:t> </a:t>
                      </a:r>
                      <a:endParaRPr lang="en-US" sz="2800" dirty="0">
                        <a:solidFill>
                          <a:srgbClr val="000000"/>
                        </a:solidFill>
                        <a:effectLst/>
                        <a:latin typeface="Times New Roman"/>
                        <a:ea typeface="Times New Roman"/>
                      </a:endParaRPr>
                    </a:p>
                  </a:txBody>
                  <a:tcPr marL="68580" marR="68580" marT="0" marB="0" anchor="ctr">
                    <a:lnB w="12700" cap="flat" cmpd="sng" algn="ctr">
                      <a:noFill/>
                      <a:prstDash val="solid"/>
                      <a:round/>
                      <a:headEnd type="none" w="med" len="med"/>
                      <a:tailEnd type="none" w="med" len="med"/>
                    </a:lnB>
                  </a:tcPr>
                </a:tc>
                <a:tc>
                  <a:txBody>
                    <a:bodyPr/>
                    <a:lstStyle/>
                    <a:p>
                      <a:pPr marL="0" marR="0" algn="ctr">
                        <a:lnSpc>
                          <a:spcPts val="1500"/>
                        </a:lnSpc>
                        <a:spcBef>
                          <a:spcPts val="0"/>
                        </a:spcBef>
                        <a:spcAft>
                          <a:spcPts val="0"/>
                        </a:spcAft>
                      </a:pPr>
                      <a:r>
                        <a:rPr lang="de-DE" sz="2800" dirty="0">
                          <a:effectLst/>
                        </a:rPr>
                        <a:t>16.9</a:t>
                      </a:r>
                      <a:endParaRPr lang="en-US" sz="2800" dirty="0">
                        <a:solidFill>
                          <a:srgbClr val="000000"/>
                        </a:solidFill>
                        <a:effectLst/>
                        <a:latin typeface="Times New Roman"/>
                        <a:ea typeface="Times New Roman"/>
                      </a:endParaRPr>
                    </a:p>
                  </a:txBody>
                  <a:tcPr marL="68580" marR="68580" marT="0" marB="0" anchor="ctr"/>
                </a:tc>
              </a:tr>
            </a:tbl>
          </a:graphicData>
        </a:graphic>
      </p:graphicFrame>
    </p:spTree>
    <p:extLst>
      <p:ext uri="{BB962C8B-B14F-4D97-AF65-F5344CB8AC3E}">
        <p14:creationId xmlns:p14="http://schemas.microsoft.com/office/powerpoint/2010/main" val="12277232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Intensity of transitions given Grass’ gain on the positive axis and given Grass’ loss on the negative axis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43</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901" t="1285" r="48218" b="43439"/>
          <a:stretch/>
        </p:blipFill>
        <p:spPr bwMode="auto">
          <a:xfrm>
            <a:off x="1752600" y="1600200"/>
            <a:ext cx="5511800" cy="453266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295620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Definition of Systematic </a:t>
            </a:r>
            <a:br>
              <a:rPr lang="en-US" dirty="0" smtClean="0"/>
            </a:br>
            <a:r>
              <a:rPr lang="en-US" sz="3100" dirty="0" smtClean="0"/>
              <a:t>(Pontius et al. 2004 is different from </a:t>
            </a:r>
            <a:r>
              <a:rPr lang="en-US" sz="3100" dirty="0" err="1" smtClean="0"/>
              <a:t>Alo</a:t>
            </a:r>
            <a:r>
              <a:rPr lang="en-US" sz="3100" dirty="0" smtClean="0"/>
              <a:t> and Pontius 2008)</a:t>
            </a:r>
            <a:endParaRPr lang="en-US" sz="3100" dirty="0"/>
          </a:p>
        </p:txBody>
      </p:sp>
      <p:sp>
        <p:nvSpPr>
          <p:cNvPr id="3" name="Content Placeholder 2"/>
          <p:cNvSpPr>
            <a:spLocks noGrp="1"/>
          </p:cNvSpPr>
          <p:nvPr>
            <p:ph idx="1"/>
          </p:nvPr>
        </p:nvSpPr>
        <p:spPr/>
        <p:txBody>
          <a:bodyPr/>
          <a:lstStyle/>
          <a:p>
            <a:r>
              <a:rPr lang="en-US" dirty="0"/>
              <a:t>The transition from category </a:t>
            </a:r>
            <a:r>
              <a:rPr lang="en-US" i="1" dirty="0"/>
              <a:t>m </a:t>
            </a:r>
            <a:r>
              <a:rPr lang="en-US" dirty="0"/>
              <a:t>to category </a:t>
            </a:r>
            <a:r>
              <a:rPr lang="en-US" i="1" dirty="0"/>
              <a:t>n </a:t>
            </a:r>
            <a:r>
              <a:rPr lang="en-US" dirty="0"/>
              <a:t>is a systematically targeting transition when the gain of </a:t>
            </a:r>
            <a:r>
              <a:rPr lang="en-US" i="1" dirty="0"/>
              <a:t>n </a:t>
            </a:r>
            <a:r>
              <a:rPr lang="en-US" dirty="0"/>
              <a:t>targets </a:t>
            </a:r>
            <a:r>
              <a:rPr lang="en-US" i="1" dirty="0"/>
              <a:t>m </a:t>
            </a:r>
            <a:r>
              <a:rPr lang="en-US" dirty="0"/>
              <a:t>while </a:t>
            </a:r>
            <a:r>
              <a:rPr lang="en-US" i="1" dirty="0"/>
              <a:t>n </a:t>
            </a:r>
            <a:r>
              <a:rPr lang="en-US" dirty="0"/>
              <a:t>targets the loss of </a:t>
            </a:r>
            <a:r>
              <a:rPr lang="en-US" i="1" dirty="0"/>
              <a:t>m</a:t>
            </a:r>
            <a:r>
              <a:rPr lang="en-US" dirty="0"/>
              <a:t>, </a:t>
            </a:r>
            <a:r>
              <a:rPr lang="en-US" i="1" dirty="0"/>
              <a:t>i.e.</a:t>
            </a:r>
            <a:r>
              <a:rPr lang="en-US" dirty="0"/>
              <a:t>, when </a:t>
            </a:r>
            <a:r>
              <a:rPr lang="en-US" i="1" dirty="0" err="1"/>
              <a:t>R</a:t>
            </a:r>
            <a:r>
              <a:rPr lang="en-US" i="1" baseline="-25000" dirty="0" err="1"/>
              <a:t>mn</a:t>
            </a:r>
            <a:r>
              <a:rPr lang="en-US" i="1" dirty="0"/>
              <a:t> </a:t>
            </a:r>
            <a:r>
              <a:rPr lang="en-US" dirty="0"/>
              <a:t>&gt; </a:t>
            </a:r>
            <a:r>
              <a:rPr lang="en-US" i="1" dirty="0" err="1"/>
              <a:t>W</a:t>
            </a:r>
            <a:r>
              <a:rPr lang="en-US" i="1" baseline="-25000" dirty="0" err="1"/>
              <a:t>n</a:t>
            </a:r>
            <a:r>
              <a:rPr lang="en-US" i="1" dirty="0"/>
              <a:t> </a:t>
            </a:r>
            <a:r>
              <a:rPr lang="en-US" dirty="0"/>
              <a:t>while </a:t>
            </a:r>
            <a:r>
              <a:rPr lang="en-US" i="1" dirty="0" err="1"/>
              <a:t>Q</a:t>
            </a:r>
            <a:r>
              <a:rPr lang="en-US" i="1" baseline="-25000" dirty="0" err="1"/>
              <a:t>mn</a:t>
            </a:r>
            <a:r>
              <a:rPr lang="en-US" i="1" dirty="0"/>
              <a:t> </a:t>
            </a:r>
            <a:r>
              <a:rPr lang="en-US" dirty="0"/>
              <a:t>&gt; </a:t>
            </a:r>
            <a:r>
              <a:rPr lang="en-US" i="1" dirty="0" err="1"/>
              <a:t>V</a:t>
            </a:r>
            <a:r>
              <a:rPr lang="en-US" i="1" baseline="-25000" dirty="0" err="1"/>
              <a:t>m</a:t>
            </a:r>
            <a:r>
              <a:rPr lang="en-US" dirty="0" smtClean="0"/>
              <a:t>.</a:t>
            </a:r>
          </a:p>
          <a:p>
            <a:r>
              <a:rPr lang="en-US" dirty="0" smtClean="0"/>
              <a:t>The </a:t>
            </a:r>
            <a:r>
              <a:rPr lang="en-US" dirty="0"/>
              <a:t>transition from category </a:t>
            </a:r>
            <a:r>
              <a:rPr lang="en-US" i="1" dirty="0"/>
              <a:t>m </a:t>
            </a:r>
            <a:r>
              <a:rPr lang="en-US" dirty="0"/>
              <a:t>to category </a:t>
            </a:r>
            <a:r>
              <a:rPr lang="en-US" i="1" dirty="0"/>
              <a:t>n </a:t>
            </a:r>
            <a:r>
              <a:rPr lang="en-US" dirty="0"/>
              <a:t>is a systematically avoiding transition when the gain of </a:t>
            </a:r>
            <a:r>
              <a:rPr lang="en-US" i="1" dirty="0"/>
              <a:t>n </a:t>
            </a:r>
            <a:r>
              <a:rPr lang="en-US" dirty="0"/>
              <a:t>avoids </a:t>
            </a:r>
            <a:r>
              <a:rPr lang="en-US" i="1" dirty="0"/>
              <a:t>m </a:t>
            </a:r>
            <a:r>
              <a:rPr lang="en-US" dirty="0"/>
              <a:t>while </a:t>
            </a:r>
            <a:r>
              <a:rPr lang="en-US" i="1" dirty="0"/>
              <a:t>n </a:t>
            </a:r>
            <a:r>
              <a:rPr lang="en-US" dirty="0"/>
              <a:t>avoids the loss of </a:t>
            </a:r>
            <a:r>
              <a:rPr lang="en-US" i="1" dirty="0"/>
              <a:t>m</a:t>
            </a:r>
            <a:r>
              <a:rPr lang="en-US" dirty="0"/>
              <a:t>, </a:t>
            </a:r>
            <a:r>
              <a:rPr lang="en-US" i="1" dirty="0"/>
              <a:t>i.e.</a:t>
            </a:r>
            <a:r>
              <a:rPr lang="en-US" dirty="0"/>
              <a:t>, when </a:t>
            </a:r>
            <a:r>
              <a:rPr lang="en-US" i="1" dirty="0" err="1"/>
              <a:t>R</a:t>
            </a:r>
            <a:r>
              <a:rPr lang="en-US" i="1" baseline="-25000" dirty="0" err="1"/>
              <a:t>mn</a:t>
            </a:r>
            <a:r>
              <a:rPr lang="en-US" i="1" dirty="0"/>
              <a:t> </a:t>
            </a:r>
            <a:r>
              <a:rPr lang="en-US" dirty="0"/>
              <a:t>&lt; </a:t>
            </a:r>
            <a:r>
              <a:rPr lang="en-US" i="1" dirty="0" err="1"/>
              <a:t>W</a:t>
            </a:r>
            <a:r>
              <a:rPr lang="en-US" i="1" baseline="-25000" dirty="0" err="1"/>
              <a:t>n</a:t>
            </a:r>
            <a:r>
              <a:rPr lang="en-US" i="1" dirty="0"/>
              <a:t> </a:t>
            </a:r>
            <a:r>
              <a:rPr lang="en-US" dirty="0"/>
              <a:t>while </a:t>
            </a:r>
            <a:r>
              <a:rPr lang="en-US" i="1" dirty="0" err="1"/>
              <a:t>Q</a:t>
            </a:r>
            <a:r>
              <a:rPr lang="en-US" i="1" baseline="-25000" dirty="0" err="1"/>
              <a:t>mn</a:t>
            </a:r>
            <a:r>
              <a:rPr lang="en-US" i="1" dirty="0"/>
              <a:t> </a:t>
            </a:r>
            <a:r>
              <a:rPr lang="en-US" dirty="0"/>
              <a:t>&lt; </a:t>
            </a:r>
            <a:r>
              <a:rPr lang="en-US" i="1" dirty="0" err="1"/>
              <a:t>V</a:t>
            </a:r>
            <a:r>
              <a:rPr lang="en-US" i="1" baseline="-25000" dirty="0" err="1"/>
              <a:t>m</a:t>
            </a:r>
            <a:r>
              <a:rPr lang="en-US" dirty="0"/>
              <a:t>. </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44</a:t>
            </a:fld>
            <a:endParaRPr lang="en-US"/>
          </a:p>
        </p:txBody>
      </p:sp>
    </p:spTree>
    <p:extLst>
      <p:ext uri="{BB962C8B-B14F-4D97-AF65-F5344CB8AC3E}">
        <p14:creationId xmlns:p14="http://schemas.microsoft.com/office/powerpoint/2010/main" val="39364132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the transition from …</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Bare to Forest systematically </a:t>
            </a:r>
            <a:r>
              <a:rPr lang="en-US" dirty="0"/>
              <a:t>avoiding?</a:t>
            </a:r>
          </a:p>
          <a:p>
            <a:pPr marL="514350" indent="-514350">
              <a:buFont typeface="+mj-lt"/>
              <a:buAutoNum type="arabicPeriod"/>
            </a:pPr>
            <a:r>
              <a:rPr lang="en-US" dirty="0" smtClean="0"/>
              <a:t>Grass to Forest not systematic?</a:t>
            </a:r>
          </a:p>
          <a:p>
            <a:pPr marL="514350" indent="-514350">
              <a:buFont typeface="+mj-lt"/>
              <a:buAutoNum type="arabicPeriod"/>
            </a:pPr>
            <a:r>
              <a:rPr lang="en-US" dirty="0" smtClean="0"/>
              <a:t>Bare to Grass systematically targeting?</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45</a:t>
            </a:fld>
            <a:endParaRPr lang="en-US"/>
          </a:p>
        </p:txBody>
      </p:sp>
    </p:spTree>
    <p:extLst>
      <p:ext uri="{BB962C8B-B14F-4D97-AF65-F5344CB8AC3E}">
        <p14:creationId xmlns:p14="http://schemas.microsoft.com/office/powerpoint/2010/main" val="41169940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If a table shows time going forward,</a:t>
            </a:r>
            <a:br>
              <a:rPr lang="en-US" dirty="0" smtClean="0"/>
            </a:br>
            <a:r>
              <a:rPr lang="en-US" dirty="0" smtClean="0"/>
              <a:t>then should Intensity Analysis consider …</a:t>
            </a:r>
            <a:endParaRPr lang="en-US" dirty="0"/>
          </a:p>
        </p:txBody>
      </p:sp>
      <p:sp>
        <p:nvSpPr>
          <p:cNvPr id="3" name="Content Placeholder 2"/>
          <p:cNvSpPr>
            <a:spLocks noGrp="1"/>
          </p:cNvSpPr>
          <p:nvPr>
            <p:ph idx="1"/>
          </p:nvPr>
        </p:nvSpPr>
        <p:spPr/>
        <p:txBody>
          <a:bodyPr/>
          <a:lstStyle/>
          <a:p>
            <a:r>
              <a:rPr lang="en-US" dirty="0" smtClean="0"/>
              <a:t>losses but not gains at the category-level</a:t>
            </a:r>
          </a:p>
          <a:p>
            <a:pPr lvl="1"/>
            <a:r>
              <a:rPr lang="en-US" dirty="0" smtClean="0"/>
              <a:t>because category-level losses are conditional on the initial time but </a:t>
            </a:r>
            <a:r>
              <a:rPr lang="en-US" dirty="0"/>
              <a:t>category-level </a:t>
            </a:r>
            <a:r>
              <a:rPr lang="en-US" dirty="0" smtClean="0"/>
              <a:t>gains are </a:t>
            </a:r>
            <a:r>
              <a:rPr lang="en-US" dirty="0"/>
              <a:t>conditional on the </a:t>
            </a:r>
            <a:r>
              <a:rPr lang="en-US" dirty="0" smtClean="0"/>
              <a:t>final time.</a:t>
            </a:r>
          </a:p>
          <a:p>
            <a:r>
              <a:rPr lang="en-US" dirty="0" smtClean="0"/>
              <a:t>gains but not losses at transition-level</a:t>
            </a:r>
          </a:p>
          <a:p>
            <a:pPr lvl="1"/>
            <a:r>
              <a:rPr lang="en-US" dirty="0" smtClean="0"/>
              <a:t>because transition-level gains </a:t>
            </a:r>
            <a:r>
              <a:rPr lang="en-US" dirty="0"/>
              <a:t>are conditional on the initial </a:t>
            </a:r>
            <a:r>
              <a:rPr lang="en-US" dirty="0" smtClean="0"/>
              <a:t>time</a:t>
            </a:r>
            <a:r>
              <a:rPr lang="en-US" dirty="0"/>
              <a:t> but </a:t>
            </a:r>
            <a:r>
              <a:rPr lang="en-US" dirty="0" smtClean="0"/>
              <a:t>transition-level losses are </a:t>
            </a:r>
            <a:r>
              <a:rPr lang="en-US" dirty="0"/>
              <a:t>conditional on the final time</a:t>
            </a:r>
            <a:r>
              <a:rPr lang="en-US" dirty="0" smtClean="0"/>
              <a:t>.</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46</a:t>
            </a:fld>
            <a:endParaRPr lang="en-US"/>
          </a:p>
        </p:txBody>
      </p:sp>
    </p:spTree>
    <p:extLst>
      <p:ext uri="{BB962C8B-B14F-4D97-AF65-F5344CB8AC3E}">
        <p14:creationId xmlns:p14="http://schemas.microsoft.com/office/powerpoint/2010/main" val="29428382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PontiusMatrix40.xlsx</a:t>
            </a:r>
            <a:endParaRPr lang="en-US" dirty="0"/>
          </a:p>
        </p:txBody>
      </p:sp>
      <p:sp>
        <p:nvSpPr>
          <p:cNvPr id="3" name="Content Placeholder 2"/>
          <p:cNvSpPr>
            <a:spLocks noGrp="1"/>
          </p:cNvSpPr>
          <p:nvPr>
            <p:ph idx="1"/>
          </p:nvPr>
        </p:nvSpPr>
        <p:spPr/>
        <p:txBody>
          <a:bodyPr/>
          <a:lstStyle/>
          <a:p>
            <a:pPr marL="0" indent="0">
              <a:buNone/>
            </a:pPr>
            <a:r>
              <a:rPr lang="en-US" dirty="0" smtClean="0"/>
              <a:t>Obtain this Excel file for free from </a:t>
            </a:r>
            <a:r>
              <a:rPr lang="en-US" dirty="0" smtClean="0">
                <a:hlinkClick r:id="rId2"/>
              </a:rPr>
              <a:t>www.clarku.edu/~rpontius</a:t>
            </a:r>
            <a:endParaRPr lang="en-US"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pPr/>
              <a:t>47</a:t>
            </a:fld>
            <a:endParaRPr lang="en-US"/>
          </a:p>
        </p:txBody>
      </p:sp>
    </p:spTree>
    <p:extLst>
      <p:ext uri="{BB962C8B-B14F-4D97-AF65-F5344CB8AC3E}">
        <p14:creationId xmlns:p14="http://schemas.microsoft.com/office/powerpoint/2010/main" val="37236532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09600"/>
          </a:xfrm>
        </p:spPr>
        <p:txBody>
          <a:bodyPr>
            <a:noAutofit/>
          </a:bodyPr>
          <a:lstStyle/>
          <a:p>
            <a:r>
              <a:rPr lang="en-US" sz="2800" dirty="0" smtClean="0"/>
              <a:t>Effect of various amount of persistence on intensities.</a:t>
            </a:r>
            <a:br>
              <a:rPr lang="en-US" sz="2800" dirty="0" smtClean="0"/>
            </a:br>
            <a:r>
              <a:rPr lang="en-US" sz="2400" dirty="0" smtClean="0"/>
              <a:t>Red numbers are the only ones that vary. All tables are symmetric.</a:t>
            </a:r>
            <a:endParaRPr lang="en-US" sz="24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48</a:t>
            </a:fld>
            <a:endParaRPr lang="en-US"/>
          </a:p>
        </p:txBody>
      </p:sp>
      <p:graphicFrame>
        <p:nvGraphicFramePr>
          <p:cNvPr id="5" name="Table 4"/>
          <p:cNvGraphicFramePr>
            <a:graphicFrameLocks noGrp="1" noChangeAspect="1"/>
          </p:cNvGraphicFramePr>
          <p:nvPr>
            <p:extLst>
              <p:ext uri="{D42A27DB-BD31-4B8C-83A1-F6EECF244321}">
                <p14:modId xmlns:p14="http://schemas.microsoft.com/office/powerpoint/2010/main" val="211546172"/>
              </p:ext>
            </p:extLst>
          </p:nvPr>
        </p:nvGraphicFramePr>
        <p:xfrm>
          <a:off x="3962400" y="761999"/>
          <a:ext cx="4267199" cy="1371601"/>
        </p:xfrm>
        <a:graphic>
          <a:graphicData uri="http://schemas.openxmlformats.org/drawingml/2006/table">
            <a:tbl>
              <a:tblPr firstRow="1" firstCol="1" bandRow="1">
                <a:tableStyleId>{5940675A-B579-460E-94D1-54222C63F5DA}</a:tableStyleId>
              </a:tblPr>
              <a:tblGrid>
                <a:gridCol w="696637"/>
                <a:gridCol w="605550"/>
                <a:gridCol w="605550"/>
                <a:gridCol w="498068"/>
                <a:gridCol w="556364"/>
                <a:gridCol w="565471"/>
                <a:gridCol w="739559"/>
              </a:tblGrid>
              <a:tr h="195943">
                <a:tc rowSpan="2">
                  <a:txBody>
                    <a:bodyPr/>
                    <a:lstStyle/>
                    <a:p>
                      <a:pPr marL="0" marR="0" algn="ctr">
                        <a:lnSpc>
                          <a:spcPts val="1500"/>
                        </a:lnSpc>
                        <a:spcBef>
                          <a:spcPts val="0"/>
                        </a:spcBef>
                        <a:spcAft>
                          <a:spcPts val="0"/>
                        </a:spcAft>
                      </a:pPr>
                      <a:r>
                        <a:rPr lang="de-DE" sz="1400" dirty="0">
                          <a:effectLst/>
                        </a:rPr>
                        <a:t> </a:t>
                      </a:r>
                      <a:endParaRPr lang="en-US" sz="1400" dirty="0">
                        <a:solidFill>
                          <a:srgbClr val="000000"/>
                        </a:solidFill>
                        <a:effectLst/>
                        <a:latin typeface="Times New Roman"/>
                        <a:ea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rowSpan="2">
                  <a:txBody>
                    <a:bodyPr/>
                    <a:lstStyle/>
                    <a:p>
                      <a:pPr marL="0" marR="0" algn="ctr">
                        <a:lnSpc>
                          <a:spcPts val="1500"/>
                        </a:lnSpc>
                        <a:spcBef>
                          <a:spcPts val="0"/>
                        </a:spcBef>
                        <a:spcAft>
                          <a:spcPts val="0"/>
                        </a:spcAft>
                      </a:pPr>
                      <a:r>
                        <a:rPr lang="de-DE" sz="1400" dirty="0">
                          <a:effectLst/>
                        </a:rPr>
                        <a:t> </a:t>
                      </a:r>
                      <a:endParaRPr lang="en-US" sz="1400" dirty="0">
                        <a:solidFill>
                          <a:srgbClr val="000000"/>
                        </a:solidFill>
                        <a:effectLst/>
                        <a:latin typeface="Times New Roman"/>
                        <a:ea typeface="Times New Roman"/>
                      </a:endParaRPr>
                    </a:p>
                  </a:txBody>
                  <a:tcPr marL="68580" marR="6858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gridSpan="3">
                  <a:txBody>
                    <a:bodyPr/>
                    <a:lstStyle/>
                    <a:p>
                      <a:pPr marL="0" marR="0" algn="ctr">
                        <a:lnSpc>
                          <a:spcPts val="1500"/>
                        </a:lnSpc>
                        <a:spcBef>
                          <a:spcPts val="0"/>
                        </a:spcBef>
                        <a:spcAft>
                          <a:spcPts val="0"/>
                        </a:spcAft>
                      </a:pPr>
                      <a:r>
                        <a:rPr lang="de-DE" sz="1400" dirty="0">
                          <a:effectLst/>
                        </a:rPr>
                        <a:t>2004</a:t>
                      </a:r>
                      <a:endParaRPr lang="en-US" sz="1400" dirty="0">
                        <a:solidFill>
                          <a:srgbClr val="000000"/>
                        </a:solidFill>
                        <a:effectLst/>
                        <a:latin typeface="Times New Roman"/>
                        <a:ea typeface="Times New Roman"/>
                      </a:endParaRPr>
                    </a:p>
                  </a:txBody>
                  <a:tcPr marL="68580" marR="68580" marT="0" marB="0" anchor="ctr"/>
                </a:tc>
                <a:tc hMerge="1">
                  <a:txBody>
                    <a:bodyPr/>
                    <a:lstStyle/>
                    <a:p>
                      <a:endParaRPr lang="en-US"/>
                    </a:p>
                  </a:txBody>
                  <a:tcPr/>
                </a:tc>
                <a:tc hMerge="1">
                  <a:txBody>
                    <a:bodyPr/>
                    <a:lstStyle/>
                    <a:p>
                      <a:endParaRPr lang="en-US"/>
                    </a:p>
                  </a:txBody>
                  <a:tcPr/>
                </a:tc>
                <a:tc>
                  <a:txBody>
                    <a:bodyPr/>
                    <a:lstStyle/>
                    <a:p>
                      <a:pPr marL="0" marR="0" algn="ctr">
                        <a:lnSpc>
                          <a:spcPts val="1500"/>
                        </a:lnSpc>
                        <a:spcBef>
                          <a:spcPts val="0"/>
                        </a:spcBef>
                        <a:spcAft>
                          <a:spcPts val="0"/>
                        </a:spcAft>
                      </a:pPr>
                      <a:r>
                        <a:rPr lang="de-DE" sz="1400">
                          <a:effectLst/>
                        </a:rPr>
                        <a:t>2000</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1400">
                          <a:effectLst/>
                        </a:rPr>
                        <a:t>Interval</a:t>
                      </a:r>
                      <a:endParaRPr lang="en-US" sz="1400">
                        <a:solidFill>
                          <a:srgbClr val="000000"/>
                        </a:solidFill>
                        <a:effectLst/>
                        <a:latin typeface="Times New Roman"/>
                        <a:ea typeface="Times New Roman"/>
                      </a:endParaRPr>
                    </a:p>
                  </a:txBody>
                  <a:tcPr marL="68580" marR="68580" marT="0" marB="0" anchor="ctr"/>
                </a:tc>
              </a:tr>
              <a:tr h="195943">
                <a:tc vMerge="1">
                  <a:txBody>
                    <a:bodyPr/>
                    <a:lstStyle/>
                    <a:p>
                      <a:endParaRPr lang="en-US"/>
                    </a:p>
                  </a:txBody>
                  <a:tcPr/>
                </a:tc>
                <a:tc vMerge="1">
                  <a:txBody>
                    <a:bodyPr/>
                    <a:lstStyle/>
                    <a:p>
                      <a:endParaRPr lang="en-US"/>
                    </a:p>
                  </a:txBody>
                  <a:tcPr/>
                </a:tc>
                <a:tc>
                  <a:txBody>
                    <a:bodyPr/>
                    <a:lstStyle/>
                    <a:p>
                      <a:pPr marL="0" marR="0" algn="ctr">
                        <a:lnSpc>
                          <a:spcPts val="1500"/>
                        </a:lnSpc>
                        <a:spcBef>
                          <a:spcPts val="0"/>
                        </a:spcBef>
                        <a:spcAft>
                          <a:spcPts val="0"/>
                        </a:spcAft>
                      </a:pPr>
                      <a:r>
                        <a:rPr lang="de-DE" sz="1400" dirty="0">
                          <a:effectLst/>
                        </a:rPr>
                        <a:t>Forest</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1400" dirty="0">
                          <a:effectLst/>
                        </a:rPr>
                        <a:t>Bare</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1400">
                          <a:effectLst/>
                        </a:rPr>
                        <a:t>Grass</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1400">
                          <a:effectLst/>
                        </a:rPr>
                        <a:t>Total</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1400">
                          <a:effectLst/>
                        </a:rPr>
                        <a:t>Loss</a:t>
                      </a:r>
                      <a:endParaRPr lang="en-US" sz="1400">
                        <a:solidFill>
                          <a:srgbClr val="000000"/>
                        </a:solidFill>
                        <a:effectLst/>
                        <a:latin typeface="Times New Roman"/>
                        <a:ea typeface="Times New Roman"/>
                      </a:endParaRPr>
                    </a:p>
                  </a:txBody>
                  <a:tcPr marL="68580" marR="68580" marT="0" marB="0" anchor="ctr"/>
                </a:tc>
              </a:tr>
              <a:tr h="195943">
                <a:tc rowSpan="3">
                  <a:txBody>
                    <a:bodyPr/>
                    <a:lstStyle/>
                    <a:p>
                      <a:pPr marL="0" marR="0" algn="ctr">
                        <a:lnSpc>
                          <a:spcPts val="1500"/>
                        </a:lnSpc>
                        <a:spcBef>
                          <a:spcPts val="0"/>
                        </a:spcBef>
                        <a:spcAft>
                          <a:spcPts val="0"/>
                        </a:spcAft>
                      </a:pPr>
                      <a:r>
                        <a:rPr lang="de-DE" sz="1400" dirty="0">
                          <a:effectLst/>
                        </a:rPr>
                        <a:t>2000</a:t>
                      </a:r>
                      <a:endParaRPr lang="en-US" sz="1400" dirty="0">
                        <a:solidFill>
                          <a:srgbClr val="000000"/>
                        </a:solidFill>
                        <a:effectLst/>
                        <a:latin typeface="Times New Roman"/>
                        <a:ea typeface="Times New Roman"/>
                      </a:endParaRPr>
                    </a:p>
                  </a:txBody>
                  <a:tcPr marL="68580" marR="68580" marT="0" marB="0" vert="vert270" anchor="ctr"/>
                </a:tc>
                <a:tc>
                  <a:txBody>
                    <a:bodyPr/>
                    <a:lstStyle/>
                    <a:p>
                      <a:pPr marL="0" marR="0" algn="ctr">
                        <a:lnSpc>
                          <a:spcPts val="1500"/>
                        </a:lnSpc>
                        <a:spcBef>
                          <a:spcPts val="0"/>
                        </a:spcBef>
                        <a:spcAft>
                          <a:spcPts val="0"/>
                        </a:spcAft>
                      </a:pPr>
                      <a:r>
                        <a:rPr lang="de-DE" sz="1400">
                          <a:effectLst/>
                        </a:rPr>
                        <a:t>Forest</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1</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2</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1</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4</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3</a:t>
                      </a:r>
                      <a:endParaRPr lang="en-US" sz="1400" dirty="0">
                        <a:solidFill>
                          <a:srgbClr val="000000"/>
                        </a:solidFill>
                        <a:effectLst/>
                        <a:latin typeface="Times New Roman"/>
                        <a:ea typeface="Times New Roman"/>
                      </a:endParaRPr>
                    </a:p>
                  </a:txBody>
                  <a:tcPr marL="68580" marR="68580" marT="0" marB="0" anchor="ctr"/>
                </a:tc>
              </a:tr>
              <a:tr h="195943">
                <a:tc vMerge="1">
                  <a:txBody>
                    <a:bodyPr/>
                    <a:lstStyle/>
                    <a:p>
                      <a:endParaRPr lang="en-US"/>
                    </a:p>
                  </a:txBody>
                  <a:tcPr/>
                </a:tc>
                <a:tc>
                  <a:txBody>
                    <a:bodyPr/>
                    <a:lstStyle/>
                    <a:p>
                      <a:pPr marL="0" marR="0" algn="ctr">
                        <a:lnSpc>
                          <a:spcPts val="1500"/>
                        </a:lnSpc>
                        <a:spcBef>
                          <a:spcPts val="0"/>
                        </a:spcBef>
                        <a:spcAft>
                          <a:spcPts val="0"/>
                        </a:spcAft>
                      </a:pPr>
                      <a:r>
                        <a:rPr lang="de-DE" sz="1400">
                          <a:effectLst/>
                        </a:rPr>
                        <a:t>Bare</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2</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1</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0</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3</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2</a:t>
                      </a:r>
                      <a:endParaRPr lang="en-US" sz="1400" dirty="0">
                        <a:solidFill>
                          <a:srgbClr val="000000"/>
                        </a:solidFill>
                        <a:effectLst/>
                        <a:latin typeface="Times New Roman"/>
                        <a:ea typeface="Times New Roman"/>
                      </a:endParaRPr>
                    </a:p>
                  </a:txBody>
                  <a:tcPr marL="68580" marR="68580" marT="0" marB="0" anchor="ctr"/>
                </a:tc>
              </a:tr>
              <a:tr h="195943">
                <a:tc vMerge="1">
                  <a:txBody>
                    <a:bodyPr/>
                    <a:lstStyle/>
                    <a:p>
                      <a:endParaRPr lang="en-US"/>
                    </a:p>
                  </a:txBody>
                  <a:tcPr/>
                </a:tc>
                <a:tc>
                  <a:txBody>
                    <a:bodyPr/>
                    <a:lstStyle/>
                    <a:p>
                      <a:pPr marL="0" marR="0" algn="ctr">
                        <a:lnSpc>
                          <a:spcPts val="1500"/>
                        </a:lnSpc>
                        <a:spcBef>
                          <a:spcPts val="0"/>
                        </a:spcBef>
                        <a:spcAft>
                          <a:spcPts val="0"/>
                        </a:spcAft>
                      </a:pPr>
                      <a:r>
                        <a:rPr lang="de-DE" sz="1400">
                          <a:effectLst/>
                        </a:rPr>
                        <a:t>Grass</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1</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0</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2</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3</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1</a:t>
                      </a:r>
                      <a:endParaRPr lang="en-US" sz="1400" dirty="0">
                        <a:solidFill>
                          <a:srgbClr val="000000"/>
                        </a:solidFill>
                        <a:effectLst/>
                        <a:latin typeface="Times New Roman"/>
                        <a:ea typeface="Times New Roman"/>
                      </a:endParaRPr>
                    </a:p>
                  </a:txBody>
                  <a:tcPr marL="68580" marR="68580" marT="0" marB="0" anchor="ctr"/>
                </a:tc>
              </a:tr>
              <a:tr h="195943">
                <a:tc>
                  <a:txBody>
                    <a:bodyPr/>
                    <a:lstStyle/>
                    <a:p>
                      <a:pPr marL="0" marR="0" algn="ctr">
                        <a:lnSpc>
                          <a:spcPts val="1500"/>
                        </a:lnSpc>
                        <a:spcBef>
                          <a:spcPts val="0"/>
                        </a:spcBef>
                        <a:spcAft>
                          <a:spcPts val="0"/>
                        </a:spcAft>
                      </a:pPr>
                      <a:r>
                        <a:rPr lang="de-DE" sz="1400" dirty="0">
                          <a:effectLst/>
                        </a:rPr>
                        <a:t>2004</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1400">
                          <a:effectLst/>
                        </a:rPr>
                        <a:t>Total</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4</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3</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3</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10</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1400" dirty="0">
                        <a:solidFill>
                          <a:srgbClr val="000000"/>
                        </a:solidFill>
                        <a:effectLst/>
                        <a:latin typeface="Times New Roman"/>
                        <a:ea typeface="Times New Roman"/>
                      </a:endParaRPr>
                    </a:p>
                  </a:txBody>
                  <a:tcPr marL="68580" marR="68580" marT="0" marB="0" anchor="ctr">
                    <a:lnR w="12700" cap="flat" cmpd="sng" algn="ctr">
                      <a:noFill/>
                      <a:prstDash val="solid"/>
                      <a:round/>
                      <a:headEnd type="none" w="med" len="med"/>
                      <a:tailEnd type="none" w="med" len="med"/>
                    </a:lnR>
                  </a:tcPr>
                </a:tc>
              </a:tr>
              <a:tr h="195943">
                <a:tc>
                  <a:txBody>
                    <a:bodyPr/>
                    <a:lstStyle/>
                    <a:p>
                      <a:pPr marL="0" marR="0" algn="ctr">
                        <a:lnSpc>
                          <a:spcPts val="1500"/>
                        </a:lnSpc>
                        <a:spcBef>
                          <a:spcPts val="0"/>
                        </a:spcBef>
                        <a:spcAft>
                          <a:spcPts val="0"/>
                        </a:spcAft>
                      </a:pPr>
                      <a:r>
                        <a:rPr lang="de-DE" sz="1400">
                          <a:effectLst/>
                        </a:rPr>
                        <a:t>Interval</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1400">
                          <a:effectLst/>
                        </a:rPr>
                        <a:t>Gain</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3</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2</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1</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1400" dirty="0">
                        <a:solidFill>
                          <a:srgbClr val="000000"/>
                        </a:solidFill>
                        <a:effectLst/>
                        <a:latin typeface="Times New Roman"/>
                        <a:ea typeface="Times New Roman"/>
                      </a:endParaRPr>
                    </a:p>
                  </a:txBody>
                  <a:tcPr marL="68580" marR="68580" marT="0" marB="0" anchor="ctr">
                    <a:lnB w="12700" cap="flat" cmpd="sng" algn="ctr">
                      <a:noFill/>
                      <a:prstDash val="solid"/>
                      <a:round/>
                      <a:headEnd type="none" w="med" len="med"/>
                      <a:tailEnd type="none" w="med" len="med"/>
                    </a:lnB>
                  </a:tcP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6</a:t>
                      </a:r>
                      <a:endParaRPr lang="en-US" sz="1400" dirty="0">
                        <a:solidFill>
                          <a:srgbClr val="000000"/>
                        </a:solidFill>
                        <a:effectLst/>
                        <a:latin typeface="Times New Roman"/>
                        <a:ea typeface="Times New Roman"/>
                      </a:endParaRPr>
                    </a:p>
                  </a:txBody>
                  <a:tcPr marL="68580" marR="68580" marT="0" marB="0" anchor="ctr"/>
                </a:tc>
              </a:tr>
            </a:tbl>
          </a:graphicData>
        </a:graphic>
      </p:graphicFrame>
      <p:graphicFrame>
        <p:nvGraphicFramePr>
          <p:cNvPr id="6" name="Table 5"/>
          <p:cNvGraphicFramePr>
            <a:graphicFrameLocks noGrp="1" noChangeAspect="1"/>
          </p:cNvGraphicFramePr>
          <p:nvPr>
            <p:extLst>
              <p:ext uri="{D42A27DB-BD31-4B8C-83A1-F6EECF244321}">
                <p14:modId xmlns:p14="http://schemas.microsoft.com/office/powerpoint/2010/main" val="2779554435"/>
              </p:ext>
            </p:extLst>
          </p:nvPr>
        </p:nvGraphicFramePr>
        <p:xfrm>
          <a:off x="3962400" y="2285999"/>
          <a:ext cx="4267199" cy="1371601"/>
        </p:xfrm>
        <a:graphic>
          <a:graphicData uri="http://schemas.openxmlformats.org/drawingml/2006/table">
            <a:tbl>
              <a:tblPr firstRow="1" firstCol="1" bandRow="1">
                <a:tableStyleId>{5940675A-B579-460E-94D1-54222C63F5DA}</a:tableStyleId>
              </a:tblPr>
              <a:tblGrid>
                <a:gridCol w="696637"/>
                <a:gridCol w="605550"/>
                <a:gridCol w="605550"/>
                <a:gridCol w="498068"/>
                <a:gridCol w="556364"/>
                <a:gridCol w="565471"/>
                <a:gridCol w="739559"/>
              </a:tblGrid>
              <a:tr h="195943">
                <a:tc rowSpan="2">
                  <a:txBody>
                    <a:bodyPr/>
                    <a:lstStyle/>
                    <a:p>
                      <a:pPr marL="0" marR="0" algn="ctr">
                        <a:lnSpc>
                          <a:spcPts val="1500"/>
                        </a:lnSpc>
                        <a:spcBef>
                          <a:spcPts val="0"/>
                        </a:spcBef>
                        <a:spcAft>
                          <a:spcPts val="0"/>
                        </a:spcAft>
                      </a:pPr>
                      <a:r>
                        <a:rPr lang="de-DE" sz="1400" dirty="0">
                          <a:effectLst/>
                        </a:rPr>
                        <a:t> </a:t>
                      </a:r>
                      <a:endParaRPr lang="en-US" sz="1400" dirty="0">
                        <a:solidFill>
                          <a:srgbClr val="000000"/>
                        </a:solidFill>
                        <a:effectLst/>
                        <a:latin typeface="Times New Roman"/>
                        <a:ea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rowSpan="2">
                  <a:txBody>
                    <a:bodyPr/>
                    <a:lstStyle/>
                    <a:p>
                      <a:pPr marL="0" marR="0" algn="ctr">
                        <a:lnSpc>
                          <a:spcPts val="1500"/>
                        </a:lnSpc>
                        <a:spcBef>
                          <a:spcPts val="0"/>
                        </a:spcBef>
                        <a:spcAft>
                          <a:spcPts val="0"/>
                        </a:spcAft>
                      </a:pPr>
                      <a:r>
                        <a:rPr lang="de-DE" sz="1400" dirty="0">
                          <a:effectLst/>
                        </a:rPr>
                        <a:t> </a:t>
                      </a:r>
                      <a:endParaRPr lang="en-US" sz="1400" dirty="0">
                        <a:solidFill>
                          <a:srgbClr val="000000"/>
                        </a:solidFill>
                        <a:effectLst/>
                        <a:latin typeface="Times New Roman"/>
                        <a:ea typeface="Times New Roman"/>
                      </a:endParaRPr>
                    </a:p>
                  </a:txBody>
                  <a:tcPr marL="68580" marR="6858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gridSpan="3">
                  <a:txBody>
                    <a:bodyPr/>
                    <a:lstStyle/>
                    <a:p>
                      <a:pPr marL="0" marR="0" algn="ctr">
                        <a:lnSpc>
                          <a:spcPts val="1500"/>
                        </a:lnSpc>
                        <a:spcBef>
                          <a:spcPts val="0"/>
                        </a:spcBef>
                        <a:spcAft>
                          <a:spcPts val="0"/>
                        </a:spcAft>
                      </a:pPr>
                      <a:r>
                        <a:rPr lang="de-DE" sz="1400" dirty="0">
                          <a:effectLst/>
                        </a:rPr>
                        <a:t>2004</a:t>
                      </a:r>
                      <a:endParaRPr lang="en-US" sz="1400" dirty="0">
                        <a:solidFill>
                          <a:srgbClr val="000000"/>
                        </a:solidFill>
                        <a:effectLst/>
                        <a:latin typeface="Times New Roman"/>
                        <a:ea typeface="Times New Roman"/>
                      </a:endParaRPr>
                    </a:p>
                  </a:txBody>
                  <a:tcPr marL="68580" marR="68580" marT="0" marB="0" anchor="ctr"/>
                </a:tc>
                <a:tc hMerge="1">
                  <a:txBody>
                    <a:bodyPr/>
                    <a:lstStyle/>
                    <a:p>
                      <a:endParaRPr lang="en-US"/>
                    </a:p>
                  </a:txBody>
                  <a:tcPr/>
                </a:tc>
                <a:tc hMerge="1">
                  <a:txBody>
                    <a:bodyPr/>
                    <a:lstStyle/>
                    <a:p>
                      <a:endParaRPr lang="en-US"/>
                    </a:p>
                  </a:txBody>
                  <a:tcPr/>
                </a:tc>
                <a:tc>
                  <a:txBody>
                    <a:bodyPr/>
                    <a:lstStyle/>
                    <a:p>
                      <a:pPr marL="0" marR="0" algn="ctr">
                        <a:lnSpc>
                          <a:spcPts val="1500"/>
                        </a:lnSpc>
                        <a:spcBef>
                          <a:spcPts val="0"/>
                        </a:spcBef>
                        <a:spcAft>
                          <a:spcPts val="0"/>
                        </a:spcAft>
                      </a:pPr>
                      <a:r>
                        <a:rPr lang="de-DE" sz="1400">
                          <a:effectLst/>
                        </a:rPr>
                        <a:t>2000</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1400">
                          <a:effectLst/>
                        </a:rPr>
                        <a:t>Interval</a:t>
                      </a:r>
                      <a:endParaRPr lang="en-US" sz="1400">
                        <a:solidFill>
                          <a:srgbClr val="000000"/>
                        </a:solidFill>
                        <a:effectLst/>
                        <a:latin typeface="Times New Roman"/>
                        <a:ea typeface="Times New Roman"/>
                      </a:endParaRPr>
                    </a:p>
                  </a:txBody>
                  <a:tcPr marL="68580" marR="68580" marT="0" marB="0" anchor="ctr"/>
                </a:tc>
              </a:tr>
              <a:tr h="195943">
                <a:tc vMerge="1">
                  <a:txBody>
                    <a:bodyPr/>
                    <a:lstStyle/>
                    <a:p>
                      <a:endParaRPr lang="en-US"/>
                    </a:p>
                  </a:txBody>
                  <a:tcPr/>
                </a:tc>
                <a:tc vMerge="1">
                  <a:txBody>
                    <a:bodyPr/>
                    <a:lstStyle/>
                    <a:p>
                      <a:endParaRPr lang="en-US"/>
                    </a:p>
                  </a:txBody>
                  <a:tcPr/>
                </a:tc>
                <a:tc>
                  <a:txBody>
                    <a:bodyPr/>
                    <a:lstStyle/>
                    <a:p>
                      <a:pPr marL="0" marR="0" algn="ctr">
                        <a:lnSpc>
                          <a:spcPts val="1500"/>
                        </a:lnSpc>
                        <a:spcBef>
                          <a:spcPts val="0"/>
                        </a:spcBef>
                        <a:spcAft>
                          <a:spcPts val="0"/>
                        </a:spcAft>
                      </a:pPr>
                      <a:r>
                        <a:rPr lang="de-DE" sz="1400" dirty="0">
                          <a:effectLst/>
                        </a:rPr>
                        <a:t>Forest</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1400" dirty="0">
                          <a:effectLst/>
                        </a:rPr>
                        <a:t>Bare</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1400" dirty="0">
                          <a:effectLst/>
                        </a:rPr>
                        <a:t>Grass</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1400">
                          <a:effectLst/>
                        </a:rPr>
                        <a:t>Total</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1400">
                          <a:effectLst/>
                        </a:rPr>
                        <a:t>Loss</a:t>
                      </a:r>
                      <a:endParaRPr lang="en-US" sz="1400">
                        <a:solidFill>
                          <a:srgbClr val="000000"/>
                        </a:solidFill>
                        <a:effectLst/>
                        <a:latin typeface="Times New Roman"/>
                        <a:ea typeface="Times New Roman"/>
                      </a:endParaRPr>
                    </a:p>
                  </a:txBody>
                  <a:tcPr marL="68580" marR="68580" marT="0" marB="0" anchor="ctr"/>
                </a:tc>
              </a:tr>
              <a:tr h="195943">
                <a:tc rowSpan="3">
                  <a:txBody>
                    <a:bodyPr/>
                    <a:lstStyle/>
                    <a:p>
                      <a:pPr marL="0" marR="0" algn="ctr">
                        <a:lnSpc>
                          <a:spcPts val="1500"/>
                        </a:lnSpc>
                        <a:spcBef>
                          <a:spcPts val="0"/>
                        </a:spcBef>
                        <a:spcAft>
                          <a:spcPts val="0"/>
                        </a:spcAft>
                      </a:pPr>
                      <a:r>
                        <a:rPr lang="de-DE" sz="1400" dirty="0">
                          <a:effectLst/>
                        </a:rPr>
                        <a:t>2000</a:t>
                      </a:r>
                      <a:endParaRPr lang="en-US" sz="1400" dirty="0">
                        <a:solidFill>
                          <a:srgbClr val="000000"/>
                        </a:solidFill>
                        <a:effectLst/>
                        <a:latin typeface="Times New Roman"/>
                        <a:ea typeface="Times New Roman"/>
                      </a:endParaRPr>
                    </a:p>
                  </a:txBody>
                  <a:tcPr marL="68580" marR="68580" marT="0" marB="0" vert="vert270" anchor="ctr"/>
                </a:tc>
                <a:tc>
                  <a:txBody>
                    <a:bodyPr/>
                    <a:lstStyle/>
                    <a:p>
                      <a:pPr marL="0" marR="0" algn="ctr">
                        <a:lnSpc>
                          <a:spcPts val="1500"/>
                        </a:lnSpc>
                        <a:spcBef>
                          <a:spcPts val="0"/>
                        </a:spcBef>
                        <a:spcAft>
                          <a:spcPts val="0"/>
                        </a:spcAft>
                      </a:pPr>
                      <a:r>
                        <a:rPr lang="de-DE" sz="1400">
                          <a:effectLst/>
                        </a:rPr>
                        <a:t>Forest</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1</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2</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1</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4</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3</a:t>
                      </a:r>
                      <a:endParaRPr lang="en-US" sz="1400" dirty="0">
                        <a:solidFill>
                          <a:srgbClr val="000000"/>
                        </a:solidFill>
                        <a:effectLst/>
                        <a:latin typeface="Times New Roman"/>
                        <a:ea typeface="Times New Roman"/>
                      </a:endParaRPr>
                    </a:p>
                  </a:txBody>
                  <a:tcPr marL="68580" marR="68580" marT="0" marB="0" anchor="ctr"/>
                </a:tc>
              </a:tr>
              <a:tr h="195943">
                <a:tc vMerge="1">
                  <a:txBody>
                    <a:bodyPr/>
                    <a:lstStyle/>
                    <a:p>
                      <a:endParaRPr lang="en-US"/>
                    </a:p>
                  </a:txBody>
                  <a:tcPr/>
                </a:tc>
                <a:tc>
                  <a:txBody>
                    <a:bodyPr/>
                    <a:lstStyle/>
                    <a:p>
                      <a:pPr marL="0" marR="0" algn="ctr">
                        <a:lnSpc>
                          <a:spcPts val="1500"/>
                        </a:lnSpc>
                        <a:spcBef>
                          <a:spcPts val="0"/>
                        </a:spcBef>
                        <a:spcAft>
                          <a:spcPts val="0"/>
                        </a:spcAft>
                      </a:pPr>
                      <a:r>
                        <a:rPr lang="de-DE" sz="1400">
                          <a:effectLst/>
                        </a:rPr>
                        <a:t>Bare</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2</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2</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0</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4</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2</a:t>
                      </a:r>
                      <a:endParaRPr lang="en-US" sz="1400" dirty="0">
                        <a:solidFill>
                          <a:srgbClr val="000000"/>
                        </a:solidFill>
                        <a:effectLst/>
                        <a:latin typeface="Times New Roman"/>
                        <a:ea typeface="Times New Roman"/>
                      </a:endParaRPr>
                    </a:p>
                  </a:txBody>
                  <a:tcPr marL="68580" marR="68580" marT="0" marB="0" anchor="ctr"/>
                </a:tc>
              </a:tr>
              <a:tr h="195943">
                <a:tc vMerge="1">
                  <a:txBody>
                    <a:bodyPr/>
                    <a:lstStyle/>
                    <a:p>
                      <a:endParaRPr lang="en-US"/>
                    </a:p>
                  </a:txBody>
                  <a:tcPr/>
                </a:tc>
                <a:tc>
                  <a:txBody>
                    <a:bodyPr/>
                    <a:lstStyle/>
                    <a:p>
                      <a:pPr marL="0" marR="0" algn="ctr">
                        <a:lnSpc>
                          <a:spcPts val="1500"/>
                        </a:lnSpc>
                        <a:spcBef>
                          <a:spcPts val="0"/>
                        </a:spcBef>
                        <a:spcAft>
                          <a:spcPts val="0"/>
                        </a:spcAft>
                      </a:pPr>
                      <a:r>
                        <a:rPr lang="de-DE" sz="1400">
                          <a:effectLst/>
                        </a:rPr>
                        <a:t>Grass</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1</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0</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1</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2</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1</a:t>
                      </a:r>
                      <a:endParaRPr lang="en-US" sz="1400" dirty="0">
                        <a:solidFill>
                          <a:srgbClr val="000000"/>
                        </a:solidFill>
                        <a:effectLst/>
                        <a:latin typeface="Times New Roman"/>
                        <a:ea typeface="Times New Roman"/>
                      </a:endParaRPr>
                    </a:p>
                  </a:txBody>
                  <a:tcPr marL="68580" marR="68580" marT="0" marB="0" anchor="ctr"/>
                </a:tc>
              </a:tr>
              <a:tr h="195943">
                <a:tc>
                  <a:txBody>
                    <a:bodyPr/>
                    <a:lstStyle/>
                    <a:p>
                      <a:pPr marL="0" marR="0" algn="ctr">
                        <a:lnSpc>
                          <a:spcPts val="1500"/>
                        </a:lnSpc>
                        <a:spcBef>
                          <a:spcPts val="0"/>
                        </a:spcBef>
                        <a:spcAft>
                          <a:spcPts val="0"/>
                        </a:spcAft>
                      </a:pPr>
                      <a:r>
                        <a:rPr lang="de-DE" sz="1400" dirty="0">
                          <a:effectLst/>
                        </a:rPr>
                        <a:t>2004</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1400">
                          <a:effectLst/>
                        </a:rPr>
                        <a:t>Total</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4</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4</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2</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10</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1400" dirty="0">
                        <a:solidFill>
                          <a:srgbClr val="000000"/>
                        </a:solidFill>
                        <a:effectLst/>
                        <a:latin typeface="Times New Roman"/>
                        <a:ea typeface="Times New Roman"/>
                      </a:endParaRPr>
                    </a:p>
                  </a:txBody>
                  <a:tcPr marL="68580" marR="68580" marT="0" marB="0" anchor="ctr">
                    <a:lnR w="12700" cap="flat" cmpd="sng" algn="ctr">
                      <a:noFill/>
                      <a:prstDash val="solid"/>
                      <a:round/>
                      <a:headEnd type="none" w="med" len="med"/>
                      <a:tailEnd type="none" w="med" len="med"/>
                    </a:lnR>
                  </a:tcPr>
                </a:tc>
              </a:tr>
              <a:tr h="195943">
                <a:tc>
                  <a:txBody>
                    <a:bodyPr/>
                    <a:lstStyle/>
                    <a:p>
                      <a:pPr marL="0" marR="0" algn="ctr">
                        <a:lnSpc>
                          <a:spcPts val="1500"/>
                        </a:lnSpc>
                        <a:spcBef>
                          <a:spcPts val="0"/>
                        </a:spcBef>
                        <a:spcAft>
                          <a:spcPts val="0"/>
                        </a:spcAft>
                      </a:pPr>
                      <a:r>
                        <a:rPr lang="de-DE" sz="1400">
                          <a:effectLst/>
                        </a:rPr>
                        <a:t>Interval</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1400">
                          <a:effectLst/>
                        </a:rPr>
                        <a:t>Gain</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3</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2</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1</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1400" dirty="0">
                        <a:solidFill>
                          <a:srgbClr val="000000"/>
                        </a:solidFill>
                        <a:effectLst/>
                        <a:latin typeface="Times New Roman"/>
                        <a:ea typeface="Times New Roman"/>
                      </a:endParaRPr>
                    </a:p>
                  </a:txBody>
                  <a:tcPr marL="68580" marR="68580" marT="0" marB="0" anchor="ctr">
                    <a:lnB w="12700" cap="flat" cmpd="sng" algn="ctr">
                      <a:noFill/>
                      <a:prstDash val="solid"/>
                      <a:round/>
                      <a:headEnd type="none" w="med" len="med"/>
                      <a:tailEnd type="none" w="med" len="med"/>
                    </a:lnB>
                  </a:tcP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6</a:t>
                      </a:r>
                      <a:endParaRPr lang="en-US" sz="1400" dirty="0">
                        <a:solidFill>
                          <a:srgbClr val="000000"/>
                        </a:solidFill>
                        <a:effectLst/>
                        <a:latin typeface="Times New Roman"/>
                        <a:ea typeface="Times New Roman"/>
                      </a:endParaRPr>
                    </a:p>
                  </a:txBody>
                  <a:tcPr marL="68580" marR="68580" marT="0" marB="0" anchor="ctr"/>
                </a:tc>
              </a:tr>
            </a:tbl>
          </a:graphicData>
        </a:graphic>
      </p:graphicFrame>
      <p:graphicFrame>
        <p:nvGraphicFramePr>
          <p:cNvPr id="7" name="Table 6"/>
          <p:cNvGraphicFramePr>
            <a:graphicFrameLocks noGrp="1" noChangeAspect="1"/>
          </p:cNvGraphicFramePr>
          <p:nvPr>
            <p:extLst>
              <p:ext uri="{D42A27DB-BD31-4B8C-83A1-F6EECF244321}">
                <p14:modId xmlns:p14="http://schemas.microsoft.com/office/powerpoint/2010/main" val="2630198739"/>
              </p:ext>
            </p:extLst>
          </p:nvPr>
        </p:nvGraphicFramePr>
        <p:xfrm>
          <a:off x="3962400" y="3809999"/>
          <a:ext cx="4267199" cy="1371601"/>
        </p:xfrm>
        <a:graphic>
          <a:graphicData uri="http://schemas.openxmlformats.org/drawingml/2006/table">
            <a:tbl>
              <a:tblPr firstRow="1" firstCol="1" bandRow="1">
                <a:tableStyleId>{5940675A-B579-460E-94D1-54222C63F5DA}</a:tableStyleId>
              </a:tblPr>
              <a:tblGrid>
                <a:gridCol w="696637"/>
                <a:gridCol w="605550"/>
                <a:gridCol w="605550"/>
                <a:gridCol w="498068"/>
                <a:gridCol w="556364"/>
                <a:gridCol w="565471"/>
                <a:gridCol w="739559"/>
              </a:tblGrid>
              <a:tr h="195943">
                <a:tc rowSpan="2">
                  <a:txBody>
                    <a:bodyPr/>
                    <a:lstStyle/>
                    <a:p>
                      <a:pPr marL="0" marR="0" algn="ctr">
                        <a:lnSpc>
                          <a:spcPts val="1500"/>
                        </a:lnSpc>
                        <a:spcBef>
                          <a:spcPts val="0"/>
                        </a:spcBef>
                        <a:spcAft>
                          <a:spcPts val="0"/>
                        </a:spcAft>
                      </a:pPr>
                      <a:r>
                        <a:rPr lang="de-DE" sz="1400" dirty="0">
                          <a:effectLst/>
                        </a:rPr>
                        <a:t> </a:t>
                      </a:r>
                      <a:endParaRPr lang="en-US" sz="1400" dirty="0">
                        <a:solidFill>
                          <a:srgbClr val="000000"/>
                        </a:solidFill>
                        <a:effectLst/>
                        <a:latin typeface="Times New Roman"/>
                        <a:ea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rowSpan="2">
                  <a:txBody>
                    <a:bodyPr/>
                    <a:lstStyle/>
                    <a:p>
                      <a:pPr marL="0" marR="0" algn="ctr">
                        <a:lnSpc>
                          <a:spcPts val="1500"/>
                        </a:lnSpc>
                        <a:spcBef>
                          <a:spcPts val="0"/>
                        </a:spcBef>
                        <a:spcAft>
                          <a:spcPts val="0"/>
                        </a:spcAft>
                      </a:pPr>
                      <a:r>
                        <a:rPr lang="de-DE" sz="1400" dirty="0">
                          <a:effectLst/>
                        </a:rPr>
                        <a:t> </a:t>
                      </a:r>
                      <a:endParaRPr lang="en-US" sz="1400" dirty="0">
                        <a:solidFill>
                          <a:srgbClr val="000000"/>
                        </a:solidFill>
                        <a:effectLst/>
                        <a:latin typeface="Times New Roman"/>
                        <a:ea typeface="Times New Roman"/>
                      </a:endParaRPr>
                    </a:p>
                  </a:txBody>
                  <a:tcPr marL="68580" marR="6858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gridSpan="3">
                  <a:txBody>
                    <a:bodyPr/>
                    <a:lstStyle/>
                    <a:p>
                      <a:pPr marL="0" marR="0" algn="ctr">
                        <a:lnSpc>
                          <a:spcPts val="1500"/>
                        </a:lnSpc>
                        <a:spcBef>
                          <a:spcPts val="0"/>
                        </a:spcBef>
                        <a:spcAft>
                          <a:spcPts val="0"/>
                        </a:spcAft>
                      </a:pPr>
                      <a:r>
                        <a:rPr lang="de-DE" sz="1400" dirty="0">
                          <a:effectLst/>
                        </a:rPr>
                        <a:t>2004</a:t>
                      </a:r>
                      <a:endParaRPr lang="en-US" sz="1400" dirty="0">
                        <a:solidFill>
                          <a:srgbClr val="000000"/>
                        </a:solidFill>
                        <a:effectLst/>
                        <a:latin typeface="Times New Roman"/>
                        <a:ea typeface="Times New Roman"/>
                      </a:endParaRPr>
                    </a:p>
                  </a:txBody>
                  <a:tcPr marL="68580" marR="68580" marT="0" marB="0" anchor="ctr"/>
                </a:tc>
                <a:tc hMerge="1">
                  <a:txBody>
                    <a:bodyPr/>
                    <a:lstStyle/>
                    <a:p>
                      <a:endParaRPr lang="en-US"/>
                    </a:p>
                  </a:txBody>
                  <a:tcPr/>
                </a:tc>
                <a:tc hMerge="1">
                  <a:txBody>
                    <a:bodyPr/>
                    <a:lstStyle/>
                    <a:p>
                      <a:endParaRPr lang="en-US"/>
                    </a:p>
                  </a:txBody>
                  <a:tcPr/>
                </a:tc>
                <a:tc>
                  <a:txBody>
                    <a:bodyPr/>
                    <a:lstStyle/>
                    <a:p>
                      <a:pPr marL="0" marR="0" algn="ctr">
                        <a:lnSpc>
                          <a:spcPts val="1500"/>
                        </a:lnSpc>
                        <a:spcBef>
                          <a:spcPts val="0"/>
                        </a:spcBef>
                        <a:spcAft>
                          <a:spcPts val="0"/>
                        </a:spcAft>
                      </a:pPr>
                      <a:r>
                        <a:rPr lang="de-DE" sz="1400">
                          <a:effectLst/>
                        </a:rPr>
                        <a:t>2000</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1400">
                          <a:effectLst/>
                        </a:rPr>
                        <a:t>Interval</a:t>
                      </a:r>
                      <a:endParaRPr lang="en-US" sz="1400">
                        <a:solidFill>
                          <a:srgbClr val="000000"/>
                        </a:solidFill>
                        <a:effectLst/>
                        <a:latin typeface="Times New Roman"/>
                        <a:ea typeface="Times New Roman"/>
                      </a:endParaRPr>
                    </a:p>
                  </a:txBody>
                  <a:tcPr marL="68580" marR="68580" marT="0" marB="0" anchor="ctr"/>
                </a:tc>
              </a:tr>
              <a:tr h="195943">
                <a:tc vMerge="1">
                  <a:txBody>
                    <a:bodyPr/>
                    <a:lstStyle/>
                    <a:p>
                      <a:endParaRPr lang="en-US"/>
                    </a:p>
                  </a:txBody>
                  <a:tcPr/>
                </a:tc>
                <a:tc vMerge="1">
                  <a:txBody>
                    <a:bodyPr/>
                    <a:lstStyle/>
                    <a:p>
                      <a:endParaRPr lang="en-US"/>
                    </a:p>
                  </a:txBody>
                  <a:tcPr/>
                </a:tc>
                <a:tc>
                  <a:txBody>
                    <a:bodyPr/>
                    <a:lstStyle/>
                    <a:p>
                      <a:pPr marL="0" marR="0" algn="ctr">
                        <a:lnSpc>
                          <a:spcPts val="1500"/>
                        </a:lnSpc>
                        <a:spcBef>
                          <a:spcPts val="0"/>
                        </a:spcBef>
                        <a:spcAft>
                          <a:spcPts val="0"/>
                        </a:spcAft>
                      </a:pPr>
                      <a:r>
                        <a:rPr lang="de-DE" sz="1400" dirty="0">
                          <a:effectLst/>
                        </a:rPr>
                        <a:t>Forest</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1400" dirty="0">
                          <a:effectLst/>
                        </a:rPr>
                        <a:t>Bare</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1400">
                          <a:effectLst/>
                        </a:rPr>
                        <a:t>Grass</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1400">
                          <a:effectLst/>
                        </a:rPr>
                        <a:t>Total</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1400">
                          <a:effectLst/>
                        </a:rPr>
                        <a:t>Loss</a:t>
                      </a:r>
                      <a:endParaRPr lang="en-US" sz="1400">
                        <a:solidFill>
                          <a:srgbClr val="000000"/>
                        </a:solidFill>
                        <a:effectLst/>
                        <a:latin typeface="Times New Roman"/>
                        <a:ea typeface="Times New Roman"/>
                      </a:endParaRPr>
                    </a:p>
                  </a:txBody>
                  <a:tcPr marL="68580" marR="68580" marT="0" marB="0" anchor="ctr"/>
                </a:tc>
              </a:tr>
              <a:tr h="195943">
                <a:tc rowSpan="3">
                  <a:txBody>
                    <a:bodyPr/>
                    <a:lstStyle/>
                    <a:p>
                      <a:pPr marL="0" marR="0" algn="ctr">
                        <a:lnSpc>
                          <a:spcPts val="1500"/>
                        </a:lnSpc>
                        <a:spcBef>
                          <a:spcPts val="0"/>
                        </a:spcBef>
                        <a:spcAft>
                          <a:spcPts val="0"/>
                        </a:spcAft>
                      </a:pPr>
                      <a:r>
                        <a:rPr lang="de-DE" sz="1400" dirty="0">
                          <a:effectLst/>
                        </a:rPr>
                        <a:t>2000</a:t>
                      </a:r>
                      <a:endParaRPr lang="en-US" sz="1400" dirty="0">
                        <a:solidFill>
                          <a:srgbClr val="000000"/>
                        </a:solidFill>
                        <a:effectLst/>
                        <a:latin typeface="Times New Roman"/>
                        <a:ea typeface="Times New Roman"/>
                      </a:endParaRPr>
                    </a:p>
                  </a:txBody>
                  <a:tcPr marL="68580" marR="68580" marT="0" marB="0" vert="vert270" anchor="ctr"/>
                </a:tc>
                <a:tc>
                  <a:txBody>
                    <a:bodyPr/>
                    <a:lstStyle/>
                    <a:p>
                      <a:pPr marL="0" marR="0" algn="ctr">
                        <a:lnSpc>
                          <a:spcPts val="1500"/>
                        </a:lnSpc>
                        <a:spcBef>
                          <a:spcPts val="0"/>
                        </a:spcBef>
                        <a:spcAft>
                          <a:spcPts val="0"/>
                        </a:spcAft>
                      </a:pPr>
                      <a:r>
                        <a:rPr lang="de-DE" sz="1400">
                          <a:effectLst/>
                        </a:rPr>
                        <a:t>Forest</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1</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2</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1</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4</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3</a:t>
                      </a:r>
                      <a:endParaRPr lang="en-US" sz="1400" dirty="0">
                        <a:solidFill>
                          <a:srgbClr val="000000"/>
                        </a:solidFill>
                        <a:effectLst/>
                        <a:latin typeface="Times New Roman"/>
                        <a:ea typeface="Times New Roman"/>
                      </a:endParaRPr>
                    </a:p>
                  </a:txBody>
                  <a:tcPr marL="68580" marR="68580" marT="0" marB="0" anchor="ctr"/>
                </a:tc>
              </a:tr>
              <a:tr h="195943">
                <a:tc vMerge="1">
                  <a:txBody>
                    <a:bodyPr/>
                    <a:lstStyle/>
                    <a:p>
                      <a:endParaRPr lang="en-US"/>
                    </a:p>
                  </a:txBody>
                  <a:tcPr/>
                </a:tc>
                <a:tc>
                  <a:txBody>
                    <a:bodyPr/>
                    <a:lstStyle/>
                    <a:p>
                      <a:pPr marL="0" marR="0" algn="ctr">
                        <a:lnSpc>
                          <a:spcPts val="1500"/>
                        </a:lnSpc>
                        <a:spcBef>
                          <a:spcPts val="0"/>
                        </a:spcBef>
                        <a:spcAft>
                          <a:spcPts val="0"/>
                        </a:spcAft>
                      </a:pPr>
                      <a:r>
                        <a:rPr lang="de-DE" sz="1400">
                          <a:effectLst/>
                        </a:rPr>
                        <a:t>Bare</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2</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3</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0</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5</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2</a:t>
                      </a:r>
                      <a:endParaRPr lang="en-US" sz="1400" dirty="0">
                        <a:solidFill>
                          <a:srgbClr val="000000"/>
                        </a:solidFill>
                        <a:effectLst/>
                        <a:latin typeface="Times New Roman"/>
                        <a:ea typeface="Times New Roman"/>
                      </a:endParaRPr>
                    </a:p>
                  </a:txBody>
                  <a:tcPr marL="68580" marR="68580" marT="0" marB="0" anchor="ctr"/>
                </a:tc>
              </a:tr>
              <a:tr h="195943">
                <a:tc vMerge="1">
                  <a:txBody>
                    <a:bodyPr/>
                    <a:lstStyle/>
                    <a:p>
                      <a:endParaRPr lang="en-US"/>
                    </a:p>
                  </a:txBody>
                  <a:tcPr/>
                </a:tc>
                <a:tc>
                  <a:txBody>
                    <a:bodyPr/>
                    <a:lstStyle/>
                    <a:p>
                      <a:pPr marL="0" marR="0" algn="ctr">
                        <a:lnSpc>
                          <a:spcPts val="1500"/>
                        </a:lnSpc>
                        <a:spcBef>
                          <a:spcPts val="0"/>
                        </a:spcBef>
                        <a:spcAft>
                          <a:spcPts val="0"/>
                        </a:spcAft>
                      </a:pPr>
                      <a:r>
                        <a:rPr lang="de-DE" sz="1400">
                          <a:effectLst/>
                        </a:rPr>
                        <a:t>Grass</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1</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0</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0</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1</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1</a:t>
                      </a:r>
                      <a:endParaRPr lang="en-US" sz="1400" dirty="0">
                        <a:solidFill>
                          <a:srgbClr val="000000"/>
                        </a:solidFill>
                        <a:effectLst/>
                        <a:latin typeface="Times New Roman"/>
                        <a:ea typeface="Times New Roman"/>
                      </a:endParaRPr>
                    </a:p>
                  </a:txBody>
                  <a:tcPr marL="68580" marR="68580" marT="0" marB="0" anchor="ctr"/>
                </a:tc>
              </a:tr>
              <a:tr h="195943">
                <a:tc>
                  <a:txBody>
                    <a:bodyPr/>
                    <a:lstStyle/>
                    <a:p>
                      <a:pPr marL="0" marR="0" algn="ctr">
                        <a:lnSpc>
                          <a:spcPts val="1500"/>
                        </a:lnSpc>
                        <a:spcBef>
                          <a:spcPts val="0"/>
                        </a:spcBef>
                        <a:spcAft>
                          <a:spcPts val="0"/>
                        </a:spcAft>
                      </a:pPr>
                      <a:r>
                        <a:rPr lang="de-DE" sz="1400" dirty="0">
                          <a:effectLst/>
                        </a:rPr>
                        <a:t>2004</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1400">
                          <a:effectLst/>
                        </a:rPr>
                        <a:t>Total</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4</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5</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1</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10</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1400" dirty="0">
                        <a:solidFill>
                          <a:srgbClr val="000000"/>
                        </a:solidFill>
                        <a:effectLst/>
                        <a:latin typeface="Times New Roman"/>
                        <a:ea typeface="Times New Roman"/>
                      </a:endParaRPr>
                    </a:p>
                  </a:txBody>
                  <a:tcPr marL="68580" marR="68580" marT="0" marB="0" anchor="ctr">
                    <a:lnR w="12700" cap="flat" cmpd="sng" algn="ctr">
                      <a:noFill/>
                      <a:prstDash val="solid"/>
                      <a:round/>
                      <a:headEnd type="none" w="med" len="med"/>
                      <a:tailEnd type="none" w="med" len="med"/>
                    </a:lnR>
                  </a:tcPr>
                </a:tc>
              </a:tr>
              <a:tr h="195943">
                <a:tc>
                  <a:txBody>
                    <a:bodyPr/>
                    <a:lstStyle/>
                    <a:p>
                      <a:pPr marL="0" marR="0" algn="ctr">
                        <a:lnSpc>
                          <a:spcPts val="1500"/>
                        </a:lnSpc>
                        <a:spcBef>
                          <a:spcPts val="0"/>
                        </a:spcBef>
                        <a:spcAft>
                          <a:spcPts val="0"/>
                        </a:spcAft>
                      </a:pPr>
                      <a:r>
                        <a:rPr lang="de-DE" sz="1400">
                          <a:effectLst/>
                        </a:rPr>
                        <a:t>Interval</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1400">
                          <a:effectLst/>
                        </a:rPr>
                        <a:t>Gain</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3</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2</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1</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1400" dirty="0">
                        <a:solidFill>
                          <a:srgbClr val="000000"/>
                        </a:solidFill>
                        <a:effectLst/>
                        <a:latin typeface="Times New Roman"/>
                        <a:ea typeface="Times New Roman"/>
                      </a:endParaRPr>
                    </a:p>
                  </a:txBody>
                  <a:tcPr marL="68580" marR="68580" marT="0" marB="0" anchor="ctr">
                    <a:lnB w="12700" cap="flat" cmpd="sng" algn="ctr">
                      <a:noFill/>
                      <a:prstDash val="solid"/>
                      <a:round/>
                      <a:headEnd type="none" w="med" len="med"/>
                      <a:tailEnd type="none" w="med" len="med"/>
                    </a:lnB>
                  </a:tcP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6</a:t>
                      </a:r>
                      <a:endParaRPr lang="en-US" sz="1400" dirty="0">
                        <a:solidFill>
                          <a:srgbClr val="000000"/>
                        </a:solidFill>
                        <a:effectLst/>
                        <a:latin typeface="Times New Roman"/>
                        <a:ea typeface="Times New Roman"/>
                      </a:endParaRPr>
                    </a:p>
                  </a:txBody>
                  <a:tcPr marL="68580" marR="68580" marT="0" marB="0" anchor="ctr"/>
                </a:tc>
              </a:tr>
            </a:tbl>
          </a:graphicData>
        </a:graphic>
      </p:graphicFrame>
      <p:graphicFrame>
        <p:nvGraphicFramePr>
          <p:cNvPr id="8" name="Table 7"/>
          <p:cNvGraphicFramePr>
            <a:graphicFrameLocks noGrp="1" noChangeAspect="1"/>
          </p:cNvGraphicFramePr>
          <p:nvPr>
            <p:extLst>
              <p:ext uri="{D42A27DB-BD31-4B8C-83A1-F6EECF244321}">
                <p14:modId xmlns:p14="http://schemas.microsoft.com/office/powerpoint/2010/main" val="3158012449"/>
              </p:ext>
            </p:extLst>
          </p:nvPr>
        </p:nvGraphicFramePr>
        <p:xfrm>
          <a:off x="3962400" y="5333999"/>
          <a:ext cx="4267199" cy="1371601"/>
        </p:xfrm>
        <a:graphic>
          <a:graphicData uri="http://schemas.openxmlformats.org/drawingml/2006/table">
            <a:tbl>
              <a:tblPr firstRow="1" firstCol="1" bandRow="1">
                <a:tableStyleId>{5940675A-B579-460E-94D1-54222C63F5DA}</a:tableStyleId>
              </a:tblPr>
              <a:tblGrid>
                <a:gridCol w="696637"/>
                <a:gridCol w="605550"/>
                <a:gridCol w="605550"/>
                <a:gridCol w="498068"/>
                <a:gridCol w="556364"/>
                <a:gridCol w="565471"/>
                <a:gridCol w="739559"/>
              </a:tblGrid>
              <a:tr h="195943">
                <a:tc rowSpan="2">
                  <a:txBody>
                    <a:bodyPr/>
                    <a:lstStyle/>
                    <a:p>
                      <a:pPr marL="0" marR="0" algn="ctr">
                        <a:lnSpc>
                          <a:spcPts val="1500"/>
                        </a:lnSpc>
                        <a:spcBef>
                          <a:spcPts val="0"/>
                        </a:spcBef>
                        <a:spcAft>
                          <a:spcPts val="0"/>
                        </a:spcAft>
                      </a:pPr>
                      <a:r>
                        <a:rPr lang="de-DE" sz="1400" dirty="0">
                          <a:effectLst/>
                        </a:rPr>
                        <a:t> </a:t>
                      </a:r>
                      <a:endParaRPr lang="en-US" sz="1400" dirty="0">
                        <a:solidFill>
                          <a:srgbClr val="000000"/>
                        </a:solidFill>
                        <a:effectLst/>
                        <a:latin typeface="Times New Roman"/>
                        <a:ea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rowSpan="2">
                  <a:txBody>
                    <a:bodyPr/>
                    <a:lstStyle/>
                    <a:p>
                      <a:pPr marL="0" marR="0" algn="ctr">
                        <a:lnSpc>
                          <a:spcPts val="1500"/>
                        </a:lnSpc>
                        <a:spcBef>
                          <a:spcPts val="0"/>
                        </a:spcBef>
                        <a:spcAft>
                          <a:spcPts val="0"/>
                        </a:spcAft>
                      </a:pPr>
                      <a:r>
                        <a:rPr lang="de-DE" sz="1400" dirty="0">
                          <a:effectLst/>
                        </a:rPr>
                        <a:t> </a:t>
                      </a:r>
                      <a:endParaRPr lang="en-US" sz="1400" dirty="0">
                        <a:solidFill>
                          <a:srgbClr val="000000"/>
                        </a:solidFill>
                        <a:effectLst/>
                        <a:latin typeface="Times New Roman"/>
                        <a:ea typeface="Times New Roman"/>
                      </a:endParaRPr>
                    </a:p>
                  </a:txBody>
                  <a:tcPr marL="68580" marR="6858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gridSpan="3">
                  <a:txBody>
                    <a:bodyPr/>
                    <a:lstStyle/>
                    <a:p>
                      <a:pPr marL="0" marR="0" algn="ctr">
                        <a:lnSpc>
                          <a:spcPts val="1500"/>
                        </a:lnSpc>
                        <a:spcBef>
                          <a:spcPts val="0"/>
                        </a:spcBef>
                        <a:spcAft>
                          <a:spcPts val="0"/>
                        </a:spcAft>
                      </a:pPr>
                      <a:r>
                        <a:rPr lang="de-DE" sz="1400" dirty="0">
                          <a:effectLst/>
                        </a:rPr>
                        <a:t>2004</a:t>
                      </a:r>
                      <a:endParaRPr lang="en-US" sz="1400" dirty="0">
                        <a:solidFill>
                          <a:srgbClr val="000000"/>
                        </a:solidFill>
                        <a:effectLst/>
                        <a:latin typeface="Times New Roman"/>
                        <a:ea typeface="Times New Roman"/>
                      </a:endParaRPr>
                    </a:p>
                  </a:txBody>
                  <a:tcPr marL="68580" marR="68580" marT="0" marB="0" anchor="ctr"/>
                </a:tc>
                <a:tc hMerge="1">
                  <a:txBody>
                    <a:bodyPr/>
                    <a:lstStyle/>
                    <a:p>
                      <a:endParaRPr lang="en-US"/>
                    </a:p>
                  </a:txBody>
                  <a:tcPr/>
                </a:tc>
                <a:tc hMerge="1">
                  <a:txBody>
                    <a:bodyPr/>
                    <a:lstStyle/>
                    <a:p>
                      <a:endParaRPr lang="en-US"/>
                    </a:p>
                  </a:txBody>
                  <a:tcPr/>
                </a:tc>
                <a:tc>
                  <a:txBody>
                    <a:bodyPr/>
                    <a:lstStyle/>
                    <a:p>
                      <a:pPr marL="0" marR="0" algn="ctr">
                        <a:lnSpc>
                          <a:spcPts val="1500"/>
                        </a:lnSpc>
                        <a:spcBef>
                          <a:spcPts val="0"/>
                        </a:spcBef>
                        <a:spcAft>
                          <a:spcPts val="0"/>
                        </a:spcAft>
                      </a:pPr>
                      <a:r>
                        <a:rPr lang="de-DE" sz="1400">
                          <a:effectLst/>
                        </a:rPr>
                        <a:t>2000</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1400">
                          <a:effectLst/>
                        </a:rPr>
                        <a:t>Interval</a:t>
                      </a:r>
                      <a:endParaRPr lang="en-US" sz="1400">
                        <a:solidFill>
                          <a:srgbClr val="000000"/>
                        </a:solidFill>
                        <a:effectLst/>
                        <a:latin typeface="Times New Roman"/>
                        <a:ea typeface="Times New Roman"/>
                      </a:endParaRPr>
                    </a:p>
                  </a:txBody>
                  <a:tcPr marL="68580" marR="68580" marT="0" marB="0" anchor="ctr"/>
                </a:tc>
              </a:tr>
              <a:tr h="195943">
                <a:tc vMerge="1">
                  <a:txBody>
                    <a:bodyPr/>
                    <a:lstStyle/>
                    <a:p>
                      <a:endParaRPr lang="en-US"/>
                    </a:p>
                  </a:txBody>
                  <a:tcPr/>
                </a:tc>
                <a:tc vMerge="1">
                  <a:txBody>
                    <a:bodyPr/>
                    <a:lstStyle/>
                    <a:p>
                      <a:endParaRPr lang="en-US"/>
                    </a:p>
                  </a:txBody>
                  <a:tcPr/>
                </a:tc>
                <a:tc>
                  <a:txBody>
                    <a:bodyPr/>
                    <a:lstStyle/>
                    <a:p>
                      <a:pPr marL="0" marR="0" algn="ctr">
                        <a:lnSpc>
                          <a:spcPts val="1500"/>
                        </a:lnSpc>
                        <a:spcBef>
                          <a:spcPts val="0"/>
                        </a:spcBef>
                        <a:spcAft>
                          <a:spcPts val="0"/>
                        </a:spcAft>
                      </a:pPr>
                      <a:r>
                        <a:rPr lang="de-DE" sz="1400" dirty="0">
                          <a:effectLst/>
                        </a:rPr>
                        <a:t>Forest</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1400" dirty="0">
                          <a:effectLst/>
                        </a:rPr>
                        <a:t>Bare</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1400">
                          <a:effectLst/>
                        </a:rPr>
                        <a:t>Grass</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1400">
                          <a:effectLst/>
                        </a:rPr>
                        <a:t>Total</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1400">
                          <a:effectLst/>
                        </a:rPr>
                        <a:t>Loss</a:t>
                      </a:r>
                      <a:endParaRPr lang="en-US" sz="1400">
                        <a:solidFill>
                          <a:srgbClr val="000000"/>
                        </a:solidFill>
                        <a:effectLst/>
                        <a:latin typeface="Times New Roman"/>
                        <a:ea typeface="Times New Roman"/>
                      </a:endParaRPr>
                    </a:p>
                  </a:txBody>
                  <a:tcPr marL="68580" marR="68580" marT="0" marB="0" anchor="ctr"/>
                </a:tc>
              </a:tr>
              <a:tr h="195943">
                <a:tc rowSpan="3">
                  <a:txBody>
                    <a:bodyPr/>
                    <a:lstStyle/>
                    <a:p>
                      <a:pPr marL="0" marR="0" algn="ctr">
                        <a:lnSpc>
                          <a:spcPts val="1500"/>
                        </a:lnSpc>
                        <a:spcBef>
                          <a:spcPts val="0"/>
                        </a:spcBef>
                        <a:spcAft>
                          <a:spcPts val="0"/>
                        </a:spcAft>
                      </a:pPr>
                      <a:r>
                        <a:rPr lang="de-DE" sz="1400" dirty="0">
                          <a:effectLst/>
                        </a:rPr>
                        <a:t>2000</a:t>
                      </a:r>
                      <a:endParaRPr lang="en-US" sz="1400" dirty="0">
                        <a:solidFill>
                          <a:srgbClr val="000000"/>
                        </a:solidFill>
                        <a:effectLst/>
                        <a:latin typeface="Times New Roman"/>
                        <a:ea typeface="Times New Roman"/>
                      </a:endParaRPr>
                    </a:p>
                  </a:txBody>
                  <a:tcPr marL="68580" marR="68580" marT="0" marB="0" vert="vert270" anchor="ctr"/>
                </a:tc>
                <a:tc>
                  <a:txBody>
                    <a:bodyPr/>
                    <a:lstStyle/>
                    <a:p>
                      <a:pPr marL="0" marR="0" algn="ctr">
                        <a:lnSpc>
                          <a:spcPts val="1500"/>
                        </a:lnSpc>
                        <a:spcBef>
                          <a:spcPts val="0"/>
                        </a:spcBef>
                        <a:spcAft>
                          <a:spcPts val="0"/>
                        </a:spcAft>
                      </a:pPr>
                      <a:r>
                        <a:rPr lang="de-DE" sz="1400">
                          <a:effectLst/>
                        </a:rPr>
                        <a:t>Forest</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4</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2</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1</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7</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3</a:t>
                      </a:r>
                      <a:endParaRPr lang="en-US" sz="1400" dirty="0">
                        <a:solidFill>
                          <a:srgbClr val="000000"/>
                        </a:solidFill>
                        <a:effectLst/>
                        <a:latin typeface="Times New Roman"/>
                        <a:ea typeface="Times New Roman"/>
                      </a:endParaRPr>
                    </a:p>
                  </a:txBody>
                  <a:tcPr marL="68580" marR="68580" marT="0" marB="0" anchor="ctr"/>
                </a:tc>
              </a:tr>
              <a:tr h="195943">
                <a:tc vMerge="1">
                  <a:txBody>
                    <a:bodyPr/>
                    <a:lstStyle/>
                    <a:p>
                      <a:endParaRPr lang="en-US"/>
                    </a:p>
                  </a:txBody>
                  <a:tcPr/>
                </a:tc>
                <a:tc>
                  <a:txBody>
                    <a:bodyPr/>
                    <a:lstStyle/>
                    <a:p>
                      <a:pPr marL="0" marR="0" algn="ctr">
                        <a:lnSpc>
                          <a:spcPts val="1500"/>
                        </a:lnSpc>
                        <a:spcBef>
                          <a:spcPts val="0"/>
                        </a:spcBef>
                        <a:spcAft>
                          <a:spcPts val="0"/>
                        </a:spcAft>
                      </a:pPr>
                      <a:r>
                        <a:rPr lang="de-DE" sz="1400">
                          <a:effectLst/>
                        </a:rPr>
                        <a:t>Bare</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2</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0</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0</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2</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2</a:t>
                      </a:r>
                      <a:endParaRPr lang="en-US" sz="1400" dirty="0">
                        <a:solidFill>
                          <a:srgbClr val="000000"/>
                        </a:solidFill>
                        <a:effectLst/>
                        <a:latin typeface="Times New Roman"/>
                        <a:ea typeface="Times New Roman"/>
                      </a:endParaRPr>
                    </a:p>
                  </a:txBody>
                  <a:tcPr marL="68580" marR="68580" marT="0" marB="0" anchor="ctr"/>
                </a:tc>
              </a:tr>
              <a:tr h="195943">
                <a:tc vMerge="1">
                  <a:txBody>
                    <a:bodyPr/>
                    <a:lstStyle/>
                    <a:p>
                      <a:endParaRPr lang="en-US"/>
                    </a:p>
                  </a:txBody>
                  <a:tcPr/>
                </a:tc>
                <a:tc>
                  <a:txBody>
                    <a:bodyPr/>
                    <a:lstStyle/>
                    <a:p>
                      <a:pPr marL="0" marR="0" algn="ctr">
                        <a:lnSpc>
                          <a:spcPts val="1500"/>
                        </a:lnSpc>
                        <a:spcBef>
                          <a:spcPts val="0"/>
                        </a:spcBef>
                        <a:spcAft>
                          <a:spcPts val="0"/>
                        </a:spcAft>
                      </a:pPr>
                      <a:r>
                        <a:rPr lang="de-DE" sz="1400">
                          <a:effectLst/>
                        </a:rPr>
                        <a:t>Grass</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1</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0</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0</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1</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1</a:t>
                      </a:r>
                      <a:endParaRPr lang="en-US" sz="1400" dirty="0">
                        <a:solidFill>
                          <a:srgbClr val="000000"/>
                        </a:solidFill>
                        <a:effectLst/>
                        <a:latin typeface="Times New Roman"/>
                        <a:ea typeface="Times New Roman"/>
                      </a:endParaRPr>
                    </a:p>
                  </a:txBody>
                  <a:tcPr marL="68580" marR="68580" marT="0" marB="0" anchor="ctr"/>
                </a:tc>
              </a:tr>
              <a:tr h="195943">
                <a:tc>
                  <a:txBody>
                    <a:bodyPr/>
                    <a:lstStyle/>
                    <a:p>
                      <a:pPr marL="0" marR="0" algn="ctr">
                        <a:lnSpc>
                          <a:spcPts val="1500"/>
                        </a:lnSpc>
                        <a:spcBef>
                          <a:spcPts val="0"/>
                        </a:spcBef>
                        <a:spcAft>
                          <a:spcPts val="0"/>
                        </a:spcAft>
                      </a:pPr>
                      <a:r>
                        <a:rPr lang="de-DE" sz="1400" dirty="0">
                          <a:effectLst/>
                        </a:rPr>
                        <a:t>2004</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1400">
                          <a:effectLst/>
                        </a:rPr>
                        <a:t>Total</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7</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2</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FF0000"/>
                          </a:solidFill>
                          <a:effectLst/>
                          <a:latin typeface="Times New Roman"/>
                          <a:ea typeface="Times New Roman"/>
                        </a:rPr>
                        <a:t>1</a:t>
                      </a:r>
                      <a:endParaRPr lang="en-US" sz="1400" dirty="0">
                        <a:solidFill>
                          <a:srgbClr val="FF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10</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1400" dirty="0">
                        <a:solidFill>
                          <a:srgbClr val="000000"/>
                        </a:solidFill>
                        <a:effectLst/>
                        <a:latin typeface="Times New Roman"/>
                        <a:ea typeface="Times New Roman"/>
                      </a:endParaRPr>
                    </a:p>
                  </a:txBody>
                  <a:tcPr marL="68580" marR="68580" marT="0" marB="0" anchor="ctr">
                    <a:lnR w="12700" cap="flat" cmpd="sng" algn="ctr">
                      <a:noFill/>
                      <a:prstDash val="solid"/>
                      <a:round/>
                      <a:headEnd type="none" w="med" len="med"/>
                      <a:tailEnd type="none" w="med" len="med"/>
                    </a:lnR>
                  </a:tcPr>
                </a:tc>
              </a:tr>
              <a:tr h="195943">
                <a:tc>
                  <a:txBody>
                    <a:bodyPr/>
                    <a:lstStyle/>
                    <a:p>
                      <a:pPr marL="0" marR="0" algn="ctr">
                        <a:lnSpc>
                          <a:spcPts val="1500"/>
                        </a:lnSpc>
                        <a:spcBef>
                          <a:spcPts val="0"/>
                        </a:spcBef>
                        <a:spcAft>
                          <a:spcPts val="0"/>
                        </a:spcAft>
                      </a:pPr>
                      <a:r>
                        <a:rPr lang="de-DE" sz="1400">
                          <a:effectLst/>
                        </a:rPr>
                        <a:t>Interval</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de-DE" sz="1400">
                          <a:effectLst/>
                        </a:rPr>
                        <a:t>Gain</a:t>
                      </a:r>
                      <a:endParaRPr lang="en-US" sz="140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3</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2</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1</a:t>
                      </a:r>
                      <a:endParaRPr lang="en-US" sz="1400" dirty="0">
                        <a:solidFill>
                          <a:srgbClr val="000000"/>
                        </a:solidFill>
                        <a:effectLst/>
                        <a:latin typeface="Times New Roman"/>
                        <a:ea typeface="Times New Roman"/>
                      </a:endParaRPr>
                    </a:p>
                  </a:txBody>
                  <a:tcPr marL="68580" marR="68580" marT="0" marB="0" anchor="ctr"/>
                </a:tc>
                <a:tc>
                  <a:txBody>
                    <a:bodyPr/>
                    <a:lstStyle/>
                    <a:p>
                      <a:pPr marL="0" marR="0" algn="ctr">
                        <a:lnSpc>
                          <a:spcPts val="1500"/>
                        </a:lnSpc>
                        <a:spcBef>
                          <a:spcPts val="0"/>
                        </a:spcBef>
                        <a:spcAft>
                          <a:spcPts val="0"/>
                        </a:spcAft>
                      </a:pPr>
                      <a:endParaRPr lang="en-US" sz="1400" dirty="0">
                        <a:solidFill>
                          <a:srgbClr val="000000"/>
                        </a:solidFill>
                        <a:effectLst/>
                        <a:latin typeface="Times New Roman"/>
                        <a:ea typeface="Times New Roman"/>
                      </a:endParaRPr>
                    </a:p>
                  </a:txBody>
                  <a:tcPr marL="68580" marR="68580" marT="0" marB="0" anchor="ctr">
                    <a:lnB w="12700" cap="flat" cmpd="sng" algn="ctr">
                      <a:noFill/>
                      <a:prstDash val="solid"/>
                      <a:round/>
                      <a:headEnd type="none" w="med" len="med"/>
                      <a:tailEnd type="none" w="med" len="med"/>
                    </a:lnB>
                  </a:tcPr>
                </a:tc>
                <a:tc>
                  <a:txBody>
                    <a:bodyPr/>
                    <a:lstStyle/>
                    <a:p>
                      <a:pPr marL="0" marR="0" algn="ctr">
                        <a:lnSpc>
                          <a:spcPts val="1500"/>
                        </a:lnSpc>
                        <a:spcBef>
                          <a:spcPts val="0"/>
                        </a:spcBef>
                        <a:spcAft>
                          <a:spcPts val="0"/>
                        </a:spcAft>
                      </a:pPr>
                      <a:r>
                        <a:rPr lang="en-US" sz="1400" dirty="0" smtClean="0">
                          <a:solidFill>
                            <a:srgbClr val="000000"/>
                          </a:solidFill>
                          <a:effectLst/>
                          <a:latin typeface="Times New Roman"/>
                          <a:ea typeface="Times New Roman"/>
                        </a:rPr>
                        <a:t>6</a:t>
                      </a:r>
                      <a:endParaRPr lang="en-US" sz="1400" dirty="0">
                        <a:solidFill>
                          <a:srgbClr val="000000"/>
                        </a:solidFill>
                        <a:effectLst/>
                        <a:latin typeface="Times New Roman"/>
                        <a:ea typeface="Times New Roman"/>
                      </a:endParaRPr>
                    </a:p>
                  </a:txBody>
                  <a:tcPr marL="68580" marR="68580" marT="0" marB="0" anchor="ctr"/>
                </a:tc>
              </a:tr>
            </a:tbl>
          </a:graphicData>
        </a:graphic>
      </p:graphicFrame>
      <p:sp>
        <p:nvSpPr>
          <p:cNvPr id="3" name="TextBox 2"/>
          <p:cNvSpPr txBox="1"/>
          <p:nvPr/>
        </p:nvSpPr>
        <p:spPr>
          <a:xfrm>
            <a:off x="76200" y="1117937"/>
            <a:ext cx="3810000" cy="1015663"/>
          </a:xfrm>
          <a:prstGeom prst="rect">
            <a:avLst/>
          </a:prstGeom>
          <a:noFill/>
        </p:spPr>
        <p:txBody>
          <a:bodyPr wrap="square" rtlCol="0">
            <a:spAutoFit/>
          </a:bodyPr>
          <a:lstStyle/>
          <a:p>
            <a:r>
              <a:rPr lang="en-US" sz="2000" dirty="0"/>
              <a:t>T</a:t>
            </a:r>
            <a:r>
              <a:rPr lang="en-US" sz="2000" dirty="0" smtClean="0"/>
              <a:t>able </a:t>
            </a:r>
            <a:r>
              <a:rPr lang="en-US" sz="2000" dirty="0"/>
              <a:t>that shows Forest’s gain targets Bare and Bare targets Forest’s </a:t>
            </a:r>
            <a:r>
              <a:rPr lang="en-US" sz="2000" dirty="0" smtClean="0"/>
              <a:t>loss.</a:t>
            </a:r>
            <a:endParaRPr lang="en-US" sz="2000" dirty="0"/>
          </a:p>
        </p:txBody>
      </p:sp>
      <p:sp>
        <p:nvSpPr>
          <p:cNvPr id="9" name="TextBox 8"/>
          <p:cNvSpPr txBox="1"/>
          <p:nvPr/>
        </p:nvSpPr>
        <p:spPr>
          <a:xfrm>
            <a:off x="76200" y="2641937"/>
            <a:ext cx="3810000" cy="1015663"/>
          </a:xfrm>
          <a:prstGeom prst="rect">
            <a:avLst/>
          </a:prstGeom>
          <a:noFill/>
        </p:spPr>
        <p:txBody>
          <a:bodyPr wrap="square" rtlCol="0">
            <a:spAutoFit/>
          </a:bodyPr>
          <a:lstStyle/>
          <a:p>
            <a:r>
              <a:rPr lang="en-US" sz="2000" dirty="0"/>
              <a:t>T</a:t>
            </a:r>
            <a:r>
              <a:rPr lang="en-US" sz="2000" dirty="0" smtClean="0"/>
              <a:t>able </a:t>
            </a:r>
            <a:r>
              <a:rPr lang="en-US" sz="2000" dirty="0"/>
              <a:t>that shows uniform transition intensities to Forest and from Forest for active Forest</a:t>
            </a:r>
            <a:r>
              <a:rPr lang="en-US" sz="2000" dirty="0" smtClean="0"/>
              <a:t>.</a:t>
            </a:r>
            <a:endParaRPr lang="en-US" sz="2000" dirty="0"/>
          </a:p>
        </p:txBody>
      </p:sp>
      <p:sp>
        <p:nvSpPr>
          <p:cNvPr id="10" name="TextBox 9"/>
          <p:cNvSpPr txBox="1"/>
          <p:nvPr/>
        </p:nvSpPr>
        <p:spPr>
          <a:xfrm>
            <a:off x="76200" y="4165937"/>
            <a:ext cx="3810000" cy="1015663"/>
          </a:xfrm>
          <a:prstGeom prst="rect">
            <a:avLst/>
          </a:prstGeom>
          <a:noFill/>
        </p:spPr>
        <p:txBody>
          <a:bodyPr wrap="square" rtlCol="0">
            <a:spAutoFit/>
          </a:bodyPr>
          <a:lstStyle/>
          <a:p>
            <a:r>
              <a:rPr lang="en-US" sz="2000" dirty="0"/>
              <a:t>T</a:t>
            </a:r>
            <a:r>
              <a:rPr lang="en-US" sz="2000" dirty="0" smtClean="0"/>
              <a:t>able </a:t>
            </a:r>
            <a:r>
              <a:rPr lang="en-US" sz="2000" dirty="0"/>
              <a:t>that shows Forest’s gain avoids Bare and Bare avoids Forest’s loss</a:t>
            </a:r>
            <a:r>
              <a:rPr lang="en-US" sz="2000" dirty="0" smtClean="0"/>
              <a:t>.</a:t>
            </a:r>
            <a:endParaRPr lang="en-US" sz="2000" dirty="0"/>
          </a:p>
        </p:txBody>
      </p:sp>
      <p:sp>
        <p:nvSpPr>
          <p:cNvPr id="12" name="TextBox 11"/>
          <p:cNvSpPr txBox="1"/>
          <p:nvPr/>
        </p:nvSpPr>
        <p:spPr>
          <a:xfrm>
            <a:off x="76200" y="5689937"/>
            <a:ext cx="3810000" cy="1015663"/>
          </a:xfrm>
          <a:prstGeom prst="rect">
            <a:avLst/>
          </a:prstGeom>
          <a:noFill/>
        </p:spPr>
        <p:txBody>
          <a:bodyPr wrap="square" rtlCol="0">
            <a:spAutoFit/>
          </a:bodyPr>
          <a:lstStyle/>
          <a:p>
            <a:r>
              <a:rPr lang="en-US" sz="2000" dirty="0"/>
              <a:t>T</a:t>
            </a:r>
            <a:r>
              <a:rPr lang="en-US" sz="2000" dirty="0" smtClean="0"/>
              <a:t>able </a:t>
            </a:r>
            <a:r>
              <a:rPr lang="en-US" sz="2000" dirty="0"/>
              <a:t>that shows uniform transition intensities to Forest and from Forest for dormant Forest</a:t>
            </a:r>
            <a:r>
              <a:rPr lang="en-US" sz="2000" dirty="0" smtClean="0"/>
              <a:t>.</a:t>
            </a:r>
            <a:endParaRPr lang="en-US" sz="2000" dirty="0"/>
          </a:p>
        </p:txBody>
      </p:sp>
    </p:spTree>
    <p:extLst>
      <p:ext uri="{BB962C8B-B14F-4D97-AF65-F5344CB8AC3E}">
        <p14:creationId xmlns:p14="http://schemas.microsoft.com/office/powerpoint/2010/main" val="31635227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Sensitivity </a:t>
            </a:r>
            <a:r>
              <a:rPr lang="en-US" dirty="0" smtClean="0"/>
              <a:t>to Persistence</a:t>
            </a:r>
            <a:endParaRPr lang="en-US" dirty="0"/>
          </a:p>
        </p:txBody>
      </p:sp>
      <p:sp>
        <p:nvSpPr>
          <p:cNvPr id="3" name="Content Placeholder 2"/>
          <p:cNvSpPr>
            <a:spLocks noGrp="1"/>
          </p:cNvSpPr>
          <p:nvPr>
            <p:ph idx="1"/>
          </p:nvPr>
        </p:nvSpPr>
        <p:spPr>
          <a:xfrm>
            <a:off x="457200" y="1143000"/>
            <a:ext cx="8229600" cy="5486400"/>
          </a:xfrm>
        </p:spPr>
        <p:txBody>
          <a:bodyPr>
            <a:noAutofit/>
          </a:bodyPr>
          <a:lstStyle/>
          <a:p>
            <a:pPr marL="0" indent="0">
              <a:buNone/>
            </a:pPr>
            <a:r>
              <a:rPr lang="en-US" sz="1400" dirty="0" smtClean="0"/>
              <a:t>Table </a:t>
            </a:r>
            <a:r>
              <a:rPr lang="en-US" sz="1400" dirty="0"/>
              <a:t>3 shows that the size of Bare equals the size of Grass at both time points. Intensity Analysis computes transition intensities, given the sizes of the categories at the time points. The transition from Bare to Forest is larger than the transition from Grass to Forest, thus Intensity Analysis indicates that the gain of Forest targets Bare and avoids Grass. The transition from Forest to Bare is larger than the transition from Forest to Grass, thus Intensity Analysis indicates that Bare targets the loss of Forest and Grass avoids the loss of Forest. For Tables 3–5, 3/4 of the final Forest derives from Forest’s gain and 3/4 of the initial Forest loses. Thus, Forest is active in both gains and losses for Tables 3–5, because 3/4 is greater than 6/10. </a:t>
            </a:r>
          </a:p>
          <a:p>
            <a:pPr marL="0" indent="0">
              <a:buNone/>
            </a:pPr>
            <a:endParaRPr lang="en-US" sz="1400" dirty="0" smtClean="0"/>
          </a:p>
          <a:p>
            <a:pPr marL="0" indent="0">
              <a:buNone/>
            </a:pPr>
            <a:r>
              <a:rPr lang="en-US" sz="1400" dirty="0" smtClean="0"/>
              <a:t>Table </a:t>
            </a:r>
            <a:r>
              <a:rPr lang="en-US" sz="1400" dirty="0"/>
              <a:t>4 shows that the size of Bare is twice the size of Grass at both time points. The transition from Bare to Forest is twice the transition from Grass to Forest, and the transition from Forest to Bare is twice the transition from Forest to Grass. Thus, Intensity Analysis indicates the intensities are uniform for both transitions from Forest and for both transitions to Forest. </a:t>
            </a:r>
          </a:p>
          <a:p>
            <a:pPr marL="0" indent="0">
              <a:buNone/>
            </a:pPr>
            <a:endParaRPr lang="en-US" sz="1400" dirty="0" smtClean="0"/>
          </a:p>
          <a:p>
            <a:pPr marL="0" indent="0">
              <a:buNone/>
            </a:pPr>
            <a:r>
              <a:rPr lang="en-US" sz="1400" dirty="0" smtClean="0"/>
              <a:t>Table </a:t>
            </a:r>
            <a:r>
              <a:rPr lang="en-US" sz="1400" dirty="0"/>
              <a:t>5 shows that the size of Bare is five times the size of Grass at both time points. The transition from Bare to Forest is less than five times the transition from Grass to Forest, thus the gain of Forest avoids Bare and targets Grass. The transition from Forest to Bare is less than five times the transition from Forest to Grass, thus Bare avoids the loss of Forest and Grass targets the loss of Forest. </a:t>
            </a:r>
          </a:p>
          <a:p>
            <a:pPr marL="0" indent="0">
              <a:buNone/>
            </a:pPr>
            <a:endParaRPr lang="en-US" sz="1400" dirty="0" smtClean="0"/>
          </a:p>
          <a:p>
            <a:pPr marL="0" indent="0">
              <a:buNone/>
            </a:pPr>
            <a:r>
              <a:rPr lang="en-US" sz="1400" dirty="0" smtClean="0"/>
              <a:t>Table </a:t>
            </a:r>
            <a:r>
              <a:rPr lang="en-US" sz="1400" dirty="0"/>
              <a:t>6 shows that the size of Bare is twice the size of Grass at both time points. The transition from Bare to Forest is twice the transition from Grass to Forest, and the transition from Forest to Bare is twice the transition from Forest to Grass. Thus, Intensity Analysis indicates that the intensities are uniform for both transitions from Forest and for both transitions to Forest, as in Table 4. In contrast to Table 4, Table 6 indicates that 3/7 of the final Forest derives from gain and 3/7 of the initial Forest loses. Thus, Forest is dormant in both gains and losses, because 3/7 is less than 6/10</a:t>
            </a:r>
            <a:r>
              <a:rPr lang="en-US" sz="1400" dirty="0" smtClean="0"/>
              <a:t>.</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49</a:t>
            </a:fld>
            <a:endParaRPr lang="en-US"/>
          </a:p>
        </p:txBody>
      </p:sp>
    </p:spTree>
    <p:extLst>
      <p:ext uri="{BB962C8B-B14F-4D97-AF65-F5344CB8AC3E}">
        <p14:creationId xmlns:p14="http://schemas.microsoft.com/office/powerpoint/2010/main" val="27019888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rpontius\Gil\clark\advise\SafaaAldwaik\AldwaikError\IJGIS3\AldwaikPontius_IJGIS\IJGIS_Figs_All\Figure 3.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10806"/>
            <a:ext cx="7772400" cy="58938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1371600"/>
          </a:xfrm>
        </p:spPr>
        <p:txBody>
          <a:bodyPr>
            <a:normAutofit fontScale="90000"/>
          </a:bodyPr>
          <a:lstStyle/>
          <a:p>
            <a:r>
              <a:rPr lang="en-US" dirty="0" smtClean="0"/>
              <a:t>Each time interval has a contingency table.</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5</a:t>
            </a:fld>
            <a:endParaRPr lang="en-US"/>
          </a:p>
        </p:txBody>
      </p:sp>
      <p:sp>
        <p:nvSpPr>
          <p:cNvPr id="8" name="TextBox 7"/>
          <p:cNvSpPr txBox="1"/>
          <p:nvPr/>
        </p:nvSpPr>
        <p:spPr>
          <a:xfrm>
            <a:off x="7848600" y="4341674"/>
            <a:ext cx="1219200" cy="1754326"/>
          </a:xfrm>
          <a:prstGeom prst="rect">
            <a:avLst/>
          </a:prstGeom>
          <a:noFill/>
        </p:spPr>
        <p:txBody>
          <a:bodyPr wrap="square" rtlCol="0">
            <a:spAutoFit/>
          </a:bodyPr>
          <a:lstStyle/>
          <a:p>
            <a:r>
              <a:rPr lang="en-US" dirty="0" smtClean="0"/>
              <a:t>Professor Bin </a:t>
            </a:r>
            <a:r>
              <a:rPr lang="en-US" dirty="0" err="1" smtClean="0"/>
              <a:t>Quan</a:t>
            </a:r>
            <a:r>
              <a:rPr lang="en-US" dirty="0" smtClean="0"/>
              <a:t> has this same data format for Changsha.</a:t>
            </a:r>
            <a:endParaRPr lang="en-US" dirty="0"/>
          </a:p>
        </p:txBody>
      </p:sp>
      <p:sp>
        <p:nvSpPr>
          <p:cNvPr id="9" name="TextBox 8"/>
          <p:cNvSpPr txBox="1"/>
          <p:nvPr/>
        </p:nvSpPr>
        <p:spPr>
          <a:xfrm>
            <a:off x="7848600" y="990600"/>
            <a:ext cx="1219200" cy="3139321"/>
          </a:xfrm>
          <a:prstGeom prst="rect">
            <a:avLst/>
          </a:prstGeom>
          <a:noFill/>
        </p:spPr>
        <p:txBody>
          <a:bodyPr wrap="square" rtlCol="0">
            <a:spAutoFit/>
          </a:bodyPr>
          <a:lstStyle/>
          <a:p>
            <a:r>
              <a:rPr lang="en-US" i="1" dirty="0" err="1" smtClean="0"/>
              <a:t>C</a:t>
            </a:r>
            <a:r>
              <a:rPr lang="en-US" i="1" baseline="-25000" dirty="0" err="1" smtClean="0"/>
              <a:t>tij</a:t>
            </a:r>
            <a:r>
              <a:rPr lang="en-US" dirty="0" smtClean="0"/>
              <a:t> is the number of pixels that transition from category </a:t>
            </a:r>
            <a:r>
              <a:rPr lang="en-US" i="1" dirty="0" err="1" smtClean="0"/>
              <a:t>i</a:t>
            </a:r>
            <a:r>
              <a:rPr lang="en-US" dirty="0" smtClean="0"/>
              <a:t> at time </a:t>
            </a:r>
            <a:r>
              <a:rPr lang="en-US" i="1" dirty="0" smtClean="0"/>
              <a:t>t</a:t>
            </a:r>
            <a:r>
              <a:rPr lang="en-US" dirty="0" smtClean="0"/>
              <a:t> to category </a:t>
            </a:r>
            <a:r>
              <a:rPr lang="en-US" i="1" dirty="0" smtClean="0"/>
              <a:t>j</a:t>
            </a:r>
            <a:r>
              <a:rPr lang="en-US" dirty="0" smtClean="0"/>
              <a:t> at time </a:t>
            </a:r>
            <a:r>
              <a:rPr lang="en-US" i="1" dirty="0" smtClean="0"/>
              <a:t>t</a:t>
            </a:r>
            <a:r>
              <a:rPr lang="en-US" dirty="0" smtClean="0"/>
              <a:t>+1.</a:t>
            </a:r>
            <a:endParaRPr lang="en-US" dirty="0"/>
          </a:p>
        </p:txBody>
      </p:sp>
    </p:spTree>
    <p:extLst>
      <p:ext uri="{BB962C8B-B14F-4D97-AF65-F5344CB8AC3E}">
        <p14:creationId xmlns:p14="http://schemas.microsoft.com/office/powerpoint/2010/main" val="11115636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Two types of the </a:t>
            </a:r>
            <a:br>
              <a:rPr lang="en-US" dirty="0" smtClean="0"/>
            </a:br>
            <a:r>
              <a:rPr lang="en-US" dirty="0" smtClean="0"/>
              <a:t>Large Dormant Category Problem</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One type is a category that is involved in little change. Water is a typical category of this type.</a:t>
            </a:r>
          </a:p>
          <a:p>
            <a:pPr marL="514350" indent="-514350">
              <a:buFont typeface="+mj-lt"/>
              <a:buAutoNum type="arabicPeriod"/>
            </a:pPr>
            <a:r>
              <a:rPr lang="en-US" dirty="0" smtClean="0"/>
              <a:t>Another type </a:t>
            </a:r>
            <a:r>
              <a:rPr lang="en-US" dirty="0"/>
              <a:t>is a category that is involved in </a:t>
            </a:r>
            <a:r>
              <a:rPr lang="en-US" dirty="0" smtClean="0"/>
              <a:t>much change</a:t>
            </a:r>
            <a:r>
              <a:rPr lang="en-US" dirty="0"/>
              <a:t>. </a:t>
            </a:r>
            <a:r>
              <a:rPr lang="en-US" dirty="0" smtClean="0"/>
              <a:t>Forest is </a:t>
            </a:r>
            <a:r>
              <a:rPr lang="en-US" dirty="0"/>
              <a:t>a typical category of this type</a:t>
            </a:r>
            <a:r>
              <a:rPr lang="en-US" dirty="0" smtClean="0"/>
              <a:t>.</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50</a:t>
            </a:fld>
            <a:endParaRPr lang="en-US"/>
          </a:p>
        </p:txBody>
      </p:sp>
    </p:spTree>
    <p:extLst>
      <p:ext uri="{BB962C8B-B14F-4D97-AF65-F5344CB8AC3E}">
        <p14:creationId xmlns:p14="http://schemas.microsoft.com/office/powerpoint/2010/main" val="15846008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pontius\Gil\clark\advise\SafaaAldwaik\AldwaikError\IJGIS3\AldwaikPontius_IJGIS\IJGIS_Figs_All\Figure 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4791"/>
            <a:ext cx="6019800" cy="67070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19800" y="0"/>
            <a:ext cx="3124200" cy="3419596"/>
          </a:xfrm>
        </p:spPr>
        <p:txBody>
          <a:bodyPr>
            <a:normAutofit/>
          </a:bodyPr>
          <a:lstStyle/>
          <a:p>
            <a:r>
              <a:rPr lang="en-US" dirty="0" smtClean="0"/>
              <a:t>Plum Island Ecosystems (PIE) in USA</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51</a:t>
            </a:fld>
            <a:endParaRPr lang="en-US"/>
          </a:p>
        </p:txBody>
      </p:sp>
    </p:spTree>
    <p:extLst>
      <p:ext uri="{BB962C8B-B14F-4D97-AF65-F5344CB8AC3E}">
        <p14:creationId xmlns:p14="http://schemas.microsoft.com/office/powerpoint/2010/main" val="24813691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pontius\Gil\clark\advise\SafaaAldwaik\AldwaikError\IJGIS3\AldwaikPontius_IJGIS\IJGIS_Figs_All\Figure 2.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8866" y="228600"/>
            <a:ext cx="6167747"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733800" y="0"/>
            <a:ext cx="2514600" cy="3124200"/>
          </a:xfrm>
        </p:spPr>
        <p:txBody>
          <a:bodyPr/>
          <a:lstStyle/>
          <a:p>
            <a:r>
              <a:rPr lang="en-US" dirty="0" smtClean="0"/>
              <a:t>Logic of Algorithm</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52</a:t>
            </a:fld>
            <a:endParaRPr lang="en-US"/>
          </a:p>
        </p:txBody>
      </p:sp>
      <p:sp>
        <p:nvSpPr>
          <p:cNvPr id="5" name="TextBox 4"/>
          <p:cNvSpPr txBox="1"/>
          <p:nvPr/>
        </p:nvSpPr>
        <p:spPr>
          <a:xfrm>
            <a:off x="6553200" y="4505980"/>
            <a:ext cx="2514600" cy="523220"/>
          </a:xfrm>
          <a:prstGeom prst="rect">
            <a:avLst/>
          </a:prstGeom>
          <a:noFill/>
        </p:spPr>
        <p:txBody>
          <a:bodyPr wrap="square" rtlCol="0">
            <a:spAutoFit/>
          </a:bodyPr>
          <a:lstStyle/>
          <a:p>
            <a:r>
              <a:rPr lang="en-US" sz="2800" dirty="0" smtClean="0"/>
              <a:t>Transition Level</a:t>
            </a:r>
            <a:endParaRPr lang="en-US" sz="2800" dirty="0"/>
          </a:p>
        </p:txBody>
      </p:sp>
      <p:sp>
        <p:nvSpPr>
          <p:cNvPr id="6" name="TextBox 5"/>
          <p:cNvSpPr txBox="1"/>
          <p:nvPr/>
        </p:nvSpPr>
        <p:spPr>
          <a:xfrm>
            <a:off x="6553200" y="2286000"/>
            <a:ext cx="2514600" cy="523220"/>
          </a:xfrm>
          <a:prstGeom prst="rect">
            <a:avLst/>
          </a:prstGeom>
          <a:noFill/>
        </p:spPr>
        <p:txBody>
          <a:bodyPr wrap="square" rtlCol="0">
            <a:spAutoFit/>
          </a:bodyPr>
          <a:lstStyle/>
          <a:p>
            <a:r>
              <a:rPr lang="en-US" sz="2800" dirty="0" smtClean="0"/>
              <a:t>Category Level</a:t>
            </a:r>
            <a:endParaRPr lang="en-US" sz="2800" dirty="0"/>
          </a:p>
        </p:txBody>
      </p:sp>
      <p:sp>
        <p:nvSpPr>
          <p:cNvPr id="7" name="TextBox 6"/>
          <p:cNvSpPr txBox="1"/>
          <p:nvPr/>
        </p:nvSpPr>
        <p:spPr>
          <a:xfrm>
            <a:off x="6553200" y="238780"/>
            <a:ext cx="2514600" cy="523220"/>
          </a:xfrm>
          <a:prstGeom prst="rect">
            <a:avLst/>
          </a:prstGeom>
          <a:noFill/>
        </p:spPr>
        <p:txBody>
          <a:bodyPr wrap="square" rtlCol="0">
            <a:spAutoFit/>
          </a:bodyPr>
          <a:lstStyle/>
          <a:p>
            <a:r>
              <a:rPr lang="en-US" sz="2800" dirty="0" smtClean="0"/>
              <a:t>Interval Level</a:t>
            </a:r>
            <a:endParaRPr lang="en-US" sz="2800" dirty="0"/>
          </a:p>
        </p:txBody>
      </p:sp>
    </p:spTree>
    <p:extLst>
      <p:ext uri="{BB962C8B-B14F-4D97-AF65-F5344CB8AC3E}">
        <p14:creationId xmlns:p14="http://schemas.microsoft.com/office/powerpoint/2010/main" val="3573640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t>Purpose of Method</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We will never know the error in the data.</a:t>
            </a:r>
          </a:p>
          <a:p>
            <a:pPr marL="514350" indent="-514350">
              <a:buFont typeface="+mj-lt"/>
              <a:buAutoNum type="arabicPeriod"/>
            </a:pPr>
            <a:r>
              <a:rPr lang="en-US" dirty="0" smtClean="0"/>
              <a:t>We can compute hypothetical error that could explain the patterns in the data.</a:t>
            </a:r>
          </a:p>
          <a:p>
            <a:pPr marL="514350" indent="-514350">
              <a:buFont typeface="+mj-lt"/>
              <a:buAutoNum type="arabicPeriod"/>
            </a:pPr>
            <a:r>
              <a:rPr lang="en-US" dirty="0" smtClean="0"/>
              <a:t>We can compare the computed  hypothetical error to the suspected error to tell whether a change is meaningfully different than uniform.</a:t>
            </a:r>
          </a:p>
        </p:txBody>
      </p:sp>
      <p:sp>
        <p:nvSpPr>
          <p:cNvPr id="4" name="Slide Number Placeholder 3"/>
          <p:cNvSpPr>
            <a:spLocks noGrp="1"/>
          </p:cNvSpPr>
          <p:nvPr>
            <p:ph type="sldNum" sz="quarter" idx="12"/>
          </p:nvPr>
        </p:nvSpPr>
        <p:spPr/>
        <p:txBody>
          <a:bodyPr/>
          <a:lstStyle/>
          <a:p>
            <a:fld id="{B6F15528-21DE-4FAA-801E-634DDDAF4B2B}" type="slidenum">
              <a:rPr lang="en-US" smtClean="0"/>
              <a:pPr/>
              <a:t>53</a:t>
            </a:fld>
            <a:endParaRPr lang="en-US"/>
          </a:p>
        </p:txBody>
      </p:sp>
    </p:spTree>
    <p:extLst>
      <p:ext uri="{BB962C8B-B14F-4D97-AF65-F5344CB8AC3E}">
        <p14:creationId xmlns:p14="http://schemas.microsoft.com/office/powerpoint/2010/main" val="21724571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Time Interval Level</a:t>
            </a:r>
            <a:endParaRPr lang="en-US" dirty="0"/>
          </a:p>
        </p:txBody>
      </p:sp>
      <p:pic>
        <p:nvPicPr>
          <p:cNvPr id="4098" name="Picture 2" descr="C:\Users\rpontius\Gil\clark\advise\SafaaAldwaik\AldwaikError\IJGIS3\AldwaikPontius_IJGIS\IJGIS_Figs_All\Figure 4.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286000"/>
            <a:ext cx="8991600" cy="419604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54</a:t>
            </a:fld>
            <a:endParaRPr lang="en-US"/>
          </a:p>
        </p:txBody>
      </p:sp>
      <p:sp>
        <p:nvSpPr>
          <p:cNvPr id="4" name="TextBox 3"/>
          <p:cNvSpPr txBox="1"/>
          <p:nvPr/>
        </p:nvSpPr>
        <p:spPr>
          <a:xfrm>
            <a:off x="0" y="838200"/>
            <a:ext cx="9144000" cy="1477328"/>
          </a:xfrm>
          <a:prstGeom prst="rect">
            <a:avLst/>
          </a:prstGeom>
          <a:noFill/>
        </p:spPr>
        <p:txBody>
          <a:bodyPr wrap="square" rtlCol="0">
            <a:spAutoFit/>
          </a:bodyPr>
          <a:lstStyle/>
          <a:p>
            <a:r>
              <a:rPr lang="en-US" dirty="0" smtClean="0"/>
              <a:t>Interval 1971-1985 appears slow, but perhaps the maps have errors that omit change in red.</a:t>
            </a:r>
          </a:p>
          <a:p>
            <a:endParaRPr lang="en-US" dirty="0" smtClean="0"/>
          </a:p>
          <a:p>
            <a:r>
              <a:rPr lang="en-US" dirty="0" smtClean="0"/>
              <a:t>Intervals 1985-1991 and 1991-1999 appear fast, </a:t>
            </a:r>
            <a:r>
              <a:rPr lang="en-US" dirty="0"/>
              <a:t>but perhaps </a:t>
            </a:r>
            <a:r>
              <a:rPr lang="en-US" dirty="0" smtClean="0"/>
              <a:t>the maps </a:t>
            </a:r>
            <a:r>
              <a:rPr lang="en-US" dirty="0"/>
              <a:t>have errors </a:t>
            </a:r>
            <a:r>
              <a:rPr lang="en-US" dirty="0" smtClean="0"/>
              <a:t>that commit to more than the true amount of change in gray.</a:t>
            </a:r>
            <a:endParaRPr lang="en-US" dirty="0"/>
          </a:p>
          <a:p>
            <a:endParaRPr lang="en-US" dirty="0"/>
          </a:p>
        </p:txBody>
      </p:sp>
    </p:spTree>
    <p:extLst>
      <p:ext uri="{BB962C8B-B14F-4D97-AF65-F5344CB8AC3E}">
        <p14:creationId xmlns:p14="http://schemas.microsoft.com/office/powerpoint/2010/main" val="26146300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 the results in output</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55</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34" y="1085486"/>
            <a:ext cx="9176133" cy="5543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34527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1991-1999 Category Level: Gain</a:t>
            </a:r>
            <a:endParaRPr lang="en-US" dirty="0"/>
          </a:p>
        </p:txBody>
      </p:sp>
      <p:pic>
        <p:nvPicPr>
          <p:cNvPr id="5122" name="Picture 2" descr="C:\Users\rpontius\Gil\clark\advise\SafaaAldwaik\AldwaikError\IJGIS3\AldwaikPontius_IJGIS\IJGIS_Figs_All\Figure 5.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11387"/>
            <a:ext cx="9144000" cy="426561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56</a:t>
            </a:fld>
            <a:endParaRPr lang="en-US"/>
          </a:p>
        </p:txBody>
      </p:sp>
      <p:sp>
        <p:nvSpPr>
          <p:cNvPr id="5" name="TextBox 4"/>
          <p:cNvSpPr txBox="1"/>
          <p:nvPr/>
        </p:nvSpPr>
        <p:spPr>
          <a:xfrm>
            <a:off x="0" y="1447800"/>
            <a:ext cx="9144000" cy="369332"/>
          </a:xfrm>
          <a:prstGeom prst="rect">
            <a:avLst/>
          </a:prstGeom>
          <a:noFill/>
        </p:spPr>
        <p:txBody>
          <a:bodyPr wrap="square" rtlCol="0">
            <a:spAutoFit/>
          </a:bodyPr>
          <a:lstStyle/>
          <a:p>
            <a:r>
              <a:rPr lang="en-US" dirty="0" smtClean="0"/>
              <a:t>Interpretation occurs here … .</a:t>
            </a:r>
            <a:endParaRPr lang="en-US" dirty="0"/>
          </a:p>
        </p:txBody>
      </p:sp>
    </p:spTree>
    <p:extLst>
      <p:ext uri="{BB962C8B-B14F-4D97-AF65-F5344CB8AC3E}">
        <p14:creationId xmlns:p14="http://schemas.microsoft.com/office/powerpoint/2010/main" val="3039870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76299"/>
          </a:xfrm>
        </p:spPr>
        <p:txBody>
          <a:bodyPr>
            <a:normAutofit/>
          </a:bodyPr>
          <a:lstStyle/>
          <a:p>
            <a:r>
              <a:rPr lang="en-US" dirty="0" smtClean="0"/>
              <a:t>See the results in output</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57</a:t>
            </a:fld>
            <a:endParaRPr lang="en-US"/>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524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97895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1991-1999 Category Level: Loss</a:t>
            </a:r>
            <a:endParaRPr lang="en-US" dirty="0"/>
          </a:p>
        </p:txBody>
      </p:sp>
      <p:pic>
        <p:nvPicPr>
          <p:cNvPr id="6146" name="Picture 2" descr="C:\Users\rpontius\Gil\clark\advise\SafaaAldwaik\AldwaikError\IJGIS3\AldwaikPontius_IJGIS\IJGIS_Figs_All\Figure 6.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06564"/>
            <a:ext cx="9154958" cy="427043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58</a:t>
            </a:fld>
            <a:endParaRPr lang="en-US"/>
          </a:p>
        </p:txBody>
      </p:sp>
      <p:sp>
        <p:nvSpPr>
          <p:cNvPr id="5" name="TextBox 4"/>
          <p:cNvSpPr txBox="1"/>
          <p:nvPr/>
        </p:nvSpPr>
        <p:spPr>
          <a:xfrm>
            <a:off x="0" y="914400"/>
            <a:ext cx="9144000" cy="1200329"/>
          </a:xfrm>
          <a:prstGeom prst="rect">
            <a:avLst/>
          </a:prstGeom>
          <a:noFill/>
        </p:spPr>
        <p:txBody>
          <a:bodyPr wrap="square" rtlCol="0">
            <a:spAutoFit/>
          </a:bodyPr>
          <a:lstStyle/>
          <a:p>
            <a:r>
              <a:rPr lang="en-US" dirty="0" smtClean="0"/>
              <a:t>Built appears </a:t>
            </a:r>
            <a:r>
              <a:rPr lang="en-US" dirty="0"/>
              <a:t>to be </a:t>
            </a:r>
            <a:r>
              <a:rPr lang="en-US" dirty="0" smtClean="0"/>
              <a:t>a dormant loser</a:t>
            </a:r>
            <a:r>
              <a:rPr lang="en-US" dirty="0"/>
              <a:t>, but maybe this is because error of </a:t>
            </a:r>
            <a:r>
              <a:rPr lang="en-US" dirty="0" smtClean="0"/>
              <a:t>omission of Built at </a:t>
            </a:r>
            <a:r>
              <a:rPr lang="en-US" dirty="0"/>
              <a:t>1991 in </a:t>
            </a:r>
            <a:r>
              <a:rPr lang="en-US" dirty="0" smtClean="0"/>
              <a:t>red.</a:t>
            </a:r>
            <a:endParaRPr lang="en-US" dirty="0"/>
          </a:p>
          <a:p>
            <a:r>
              <a:rPr lang="en-US" dirty="0" smtClean="0"/>
              <a:t>Forest appears to be an active loser, but maybe this is because error of commission of forest at 1991 in gray.</a:t>
            </a:r>
            <a:endParaRPr lang="en-US" dirty="0"/>
          </a:p>
        </p:txBody>
      </p:sp>
    </p:spTree>
    <p:extLst>
      <p:ext uri="{BB962C8B-B14F-4D97-AF65-F5344CB8AC3E}">
        <p14:creationId xmlns:p14="http://schemas.microsoft.com/office/powerpoint/2010/main" val="15019313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76299"/>
          </a:xfrm>
        </p:spPr>
        <p:txBody>
          <a:bodyPr>
            <a:normAutofit/>
          </a:bodyPr>
          <a:lstStyle/>
          <a:p>
            <a:r>
              <a:rPr lang="en-US" dirty="0" smtClean="0"/>
              <a:t>See the results in output</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59</a:t>
            </a:fld>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524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04094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a:t>
            </a:r>
            <a:endParaRPr lang="en-US" dirty="0"/>
          </a:p>
        </p:txBody>
      </p:sp>
      <p:sp>
        <p:nvSpPr>
          <p:cNvPr id="3" name="Content Placeholder 2"/>
          <p:cNvSpPr>
            <a:spLocks noGrp="1"/>
          </p:cNvSpPr>
          <p:nvPr>
            <p:ph idx="1"/>
          </p:nvPr>
        </p:nvSpPr>
        <p:spPr>
          <a:xfrm>
            <a:off x="76200" y="1600200"/>
            <a:ext cx="8915400" cy="4525963"/>
          </a:xfrm>
        </p:spPr>
        <p:txBody>
          <a:bodyPr>
            <a:normAutofit fontScale="92500"/>
          </a:bodyPr>
          <a:lstStyle/>
          <a:p>
            <a:pPr marL="514350" indent="-514350">
              <a:buFont typeface="+mj-lt"/>
              <a:buAutoNum type="arabicPeriod"/>
            </a:pPr>
            <a:r>
              <a:rPr lang="en-US" dirty="0" smtClean="0"/>
              <a:t>Intensity Analysis reveals information from the set of </a:t>
            </a:r>
            <a:r>
              <a:rPr lang="en-US" i="1" dirty="0" smtClean="0"/>
              <a:t>T-</a:t>
            </a:r>
            <a:r>
              <a:rPr lang="en-US" dirty="0" smtClean="0"/>
              <a:t>1 contingency tables to compare observed changes versus hypothetical uniform changes.</a:t>
            </a:r>
          </a:p>
          <a:p>
            <a:pPr marL="514350" indent="-514350">
              <a:buFont typeface="+mj-lt"/>
              <a:buAutoNum type="arabicPeriod"/>
            </a:pPr>
            <a:r>
              <a:rPr lang="en-US" dirty="0" smtClean="0"/>
              <a:t>Intensity Analysis shows three levels of information concerning whether each:</a:t>
            </a:r>
          </a:p>
          <a:p>
            <a:pPr marL="971550" lvl="1" indent="-514350">
              <a:buFont typeface="+mj-lt"/>
              <a:buAutoNum type="arabicPeriod"/>
            </a:pPr>
            <a:r>
              <a:rPr lang="en-US" dirty="0" smtClean="0"/>
              <a:t>time interval is fast versus slow</a:t>
            </a:r>
          </a:p>
          <a:p>
            <a:pPr marL="971550" lvl="1" indent="-514350">
              <a:buFont typeface="+mj-lt"/>
              <a:buAutoNum type="arabicPeriod"/>
            </a:pPr>
            <a:r>
              <a:rPr lang="en-US" dirty="0" smtClean="0"/>
              <a:t>category is active versus dormant in terms of gross loss and gross gain</a:t>
            </a:r>
          </a:p>
          <a:p>
            <a:pPr marL="971550" lvl="1" indent="-514350">
              <a:buFont typeface="+mj-lt"/>
              <a:buAutoNum type="arabicPeriod"/>
            </a:pPr>
            <a:r>
              <a:rPr lang="en-US" dirty="0" smtClean="0"/>
              <a:t>transition is targeting versus avoiding other categories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8077197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1991-1999 Transition Level: To Built</a:t>
            </a:r>
            <a:endParaRPr lang="en-US" dirty="0"/>
          </a:p>
        </p:txBody>
      </p:sp>
      <p:pic>
        <p:nvPicPr>
          <p:cNvPr id="7170" name="Picture 2" descr="C:\Users\rpontius\Gil\clark\advise\SafaaAldwaik\AldwaikError\IJGIS3\AldwaikPontius_IJGIS\IJGIS_Figs_All\Figure 7.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11181"/>
            <a:ext cx="9144000" cy="426581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60</a:t>
            </a:fld>
            <a:endParaRPr lang="en-US"/>
          </a:p>
        </p:txBody>
      </p:sp>
      <p:sp>
        <p:nvSpPr>
          <p:cNvPr id="5" name="TextBox 4"/>
          <p:cNvSpPr txBox="1"/>
          <p:nvPr/>
        </p:nvSpPr>
        <p:spPr>
          <a:xfrm>
            <a:off x="0" y="829270"/>
            <a:ext cx="9144000" cy="923330"/>
          </a:xfrm>
          <a:prstGeom prst="rect">
            <a:avLst/>
          </a:prstGeom>
          <a:noFill/>
        </p:spPr>
        <p:txBody>
          <a:bodyPr wrap="square" rtlCol="0">
            <a:spAutoFit/>
          </a:bodyPr>
          <a:lstStyle/>
          <a:p>
            <a:r>
              <a:rPr lang="en-US" dirty="0" smtClean="0"/>
              <a:t>Built appears to avoid Forest, but maybe this is due to small Omission of Forest at 1991.</a:t>
            </a:r>
          </a:p>
          <a:p>
            <a:r>
              <a:rPr lang="en-US" dirty="0"/>
              <a:t>Built appears to avoid </a:t>
            </a:r>
            <a:r>
              <a:rPr lang="en-US" dirty="0" smtClean="0"/>
              <a:t>Wet, </a:t>
            </a:r>
            <a:r>
              <a:rPr lang="en-US" dirty="0"/>
              <a:t>but maybe this is due to </a:t>
            </a:r>
            <a:r>
              <a:rPr lang="en-US" dirty="0" smtClean="0"/>
              <a:t>large Omission </a:t>
            </a:r>
            <a:r>
              <a:rPr lang="en-US" dirty="0"/>
              <a:t>of </a:t>
            </a:r>
            <a:r>
              <a:rPr lang="en-US" dirty="0" smtClean="0"/>
              <a:t>Wet </a:t>
            </a:r>
            <a:r>
              <a:rPr lang="en-US" dirty="0"/>
              <a:t>at 1991.</a:t>
            </a:r>
          </a:p>
          <a:p>
            <a:r>
              <a:rPr lang="en-US" dirty="0"/>
              <a:t>Built appears to avoid </a:t>
            </a:r>
            <a:r>
              <a:rPr lang="en-US" dirty="0" smtClean="0"/>
              <a:t>Other, </a:t>
            </a:r>
            <a:r>
              <a:rPr lang="en-US" dirty="0"/>
              <a:t>but maybe this is due to </a:t>
            </a:r>
            <a:r>
              <a:rPr lang="en-US" dirty="0" smtClean="0"/>
              <a:t>Commission </a:t>
            </a:r>
            <a:r>
              <a:rPr lang="en-US" dirty="0"/>
              <a:t>of </a:t>
            </a:r>
            <a:r>
              <a:rPr lang="en-US" dirty="0" smtClean="0"/>
              <a:t>Other at </a:t>
            </a:r>
            <a:r>
              <a:rPr lang="en-US" dirty="0"/>
              <a:t>1991</a:t>
            </a:r>
            <a:r>
              <a:rPr lang="en-US" dirty="0" smtClean="0"/>
              <a:t>.</a:t>
            </a:r>
            <a:endParaRPr lang="en-US" dirty="0"/>
          </a:p>
        </p:txBody>
      </p:sp>
    </p:spTree>
    <p:extLst>
      <p:ext uri="{BB962C8B-B14F-4D97-AF65-F5344CB8AC3E}">
        <p14:creationId xmlns:p14="http://schemas.microsoft.com/office/powerpoint/2010/main" val="20251432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1991-1999 Transition Level: To Built</a:t>
            </a:r>
            <a:endParaRPr lang="en-US" dirty="0"/>
          </a:p>
        </p:txBody>
      </p:sp>
      <p:pic>
        <p:nvPicPr>
          <p:cNvPr id="7170" name="Picture 2" descr="C:\Users\rpontius\Gil\clark\advise\SafaaAldwaik\AldwaikError\IJGIS3\AldwaikPontius_IJGIS\IJGIS_Figs_All\Figure 7.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11181"/>
            <a:ext cx="9144000" cy="426581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61</a:t>
            </a:fld>
            <a:endParaRPr lang="en-US"/>
          </a:p>
        </p:txBody>
      </p:sp>
      <p:sp>
        <p:nvSpPr>
          <p:cNvPr id="5" name="TextBox 4"/>
          <p:cNvSpPr txBox="1"/>
          <p:nvPr/>
        </p:nvSpPr>
        <p:spPr>
          <a:xfrm>
            <a:off x="0" y="829270"/>
            <a:ext cx="9144000" cy="1200329"/>
          </a:xfrm>
          <a:prstGeom prst="rect">
            <a:avLst/>
          </a:prstGeom>
          <a:noFill/>
        </p:spPr>
        <p:txBody>
          <a:bodyPr wrap="square" rtlCol="0">
            <a:spAutoFit/>
          </a:bodyPr>
          <a:lstStyle/>
          <a:p>
            <a:r>
              <a:rPr lang="en-US" dirty="0" smtClean="0"/>
              <a:t>Are Builders really avoiding Forest? </a:t>
            </a:r>
          </a:p>
          <a:p>
            <a:r>
              <a:rPr lang="en-US" dirty="0" smtClean="0"/>
              <a:t>The intensity of the transition from Forest to Built is less than but close to the uniform intensity. Our method shows that 35 pixels of omission of Forest at 1991 can account for the deviation from uniform. The study area contains more than one million pixels.</a:t>
            </a:r>
            <a:endParaRPr lang="en-US" dirty="0"/>
          </a:p>
        </p:txBody>
      </p:sp>
    </p:spTree>
    <p:extLst>
      <p:ext uri="{BB962C8B-B14F-4D97-AF65-F5344CB8AC3E}">
        <p14:creationId xmlns:p14="http://schemas.microsoft.com/office/powerpoint/2010/main" val="24765953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76299"/>
          </a:xfrm>
        </p:spPr>
        <p:txBody>
          <a:bodyPr>
            <a:normAutofit/>
          </a:bodyPr>
          <a:lstStyle/>
          <a:p>
            <a:r>
              <a:rPr lang="en-US" dirty="0" smtClean="0"/>
              <a:t>See the results in output</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62</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52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46349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1991-1999 Transition </a:t>
            </a:r>
            <a:r>
              <a:rPr lang="en-US" dirty="0"/>
              <a:t>Level: </a:t>
            </a:r>
            <a:r>
              <a:rPr lang="en-US" dirty="0" smtClean="0"/>
              <a:t>From Forest</a:t>
            </a:r>
            <a:endParaRPr lang="en-US" dirty="0"/>
          </a:p>
        </p:txBody>
      </p:sp>
      <p:pic>
        <p:nvPicPr>
          <p:cNvPr id="8194" name="Picture 2" descr="C:\Users\rpontius\Gil\clark\advise\SafaaAldwaik\AldwaikError\IJGIS3\AldwaikPontius_IJGIS\IJGIS_Figs_All\Figure 8.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12406"/>
            <a:ext cx="9144000" cy="426459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63</a:t>
            </a:fld>
            <a:endParaRPr lang="en-US"/>
          </a:p>
        </p:txBody>
      </p:sp>
      <p:sp>
        <p:nvSpPr>
          <p:cNvPr id="5" name="TextBox 4"/>
          <p:cNvSpPr txBox="1"/>
          <p:nvPr/>
        </p:nvSpPr>
        <p:spPr>
          <a:xfrm>
            <a:off x="0" y="1447800"/>
            <a:ext cx="9144000" cy="369332"/>
          </a:xfrm>
          <a:prstGeom prst="rect">
            <a:avLst/>
          </a:prstGeom>
          <a:noFill/>
        </p:spPr>
        <p:txBody>
          <a:bodyPr wrap="square" rtlCol="0">
            <a:spAutoFit/>
          </a:bodyPr>
          <a:lstStyle/>
          <a:p>
            <a:r>
              <a:rPr lang="en-US" dirty="0" smtClean="0"/>
              <a:t>Interpretation occurs here … .</a:t>
            </a:r>
            <a:endParaRPr lang="en-US" dirty="0"/>
          </a:p>
        </p:txBody>
      </p:sp>
    </p:spTree>
    <p:extLst>
      <p:ext uri="{BB962C8B-B14F-4D97-AF65-F5344CB8AC3E}">
        <p14:creationId xmlns:p14="http://schemas.microsoft.com/office/powerpoint/2010/main" val="335313026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76299"/>
          </a:xfrm>
        </p:spPr>
        <p:txBody>
          <a:bodyPr>
            <a:normAutofit/>
          </a:bodyPr>
          <a:lstStyle/>
          <a:p>
            <a:r>
              <a:rPr lang="en-US" dirty="0" smtClean="0"/>
              <a:t>See the results in output</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64</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52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72168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Hypothetical error intensities within the change region that could account for deviations from uniform category level losses and gains. </a:t>
            </a:r>
            <a:r>
              <a:rPr lang="en-US" sz="2000" dirty="0" smtClean="0"/>
              <a:t/>
            </a:r>
            <a:br>
              <a:rPr lang="en-US" sz="2000" dirty="0" smtClean="0"/>
            </a:br>
            <a:r>
              <a:rPr lang="en-US" sz="2000" dirty="0" smtClean="0"/>
              <a:t>If </a:t>
            </a:r>
            <a:r>
              <a:rPr lang="en-US" sz="2000" dirty="0"/>
              <a:t>the actual error intensities are less than the ones in the figure, then there is evidence that the category level gains and losses are non-uniform.</a:t>
            </a:r>
          </a:p>
        </p:txBody>
      </p:sp>
      <p:sp>
        <p:nvSpPr>
          <p:cNvPr id="4" name="Slide Number Placeholder 3"/>
          <p:cNvSpPr>
            <a:spLocks noGrp="1"/>
          </p:cNvSpPr>
          <p:nvPr>
            <p:ph type="sldNum" sz="quarter" idx="12"/>
          </p:nvPr>
        </p:nvSpPr>
        <p:spPr/>
        <p:txBody>
          <a:bodyPr/>
          <a:lstStyle/>
          <a:p>
            <a:fld id="{B6F15528-21DE-4FAA-801E-634DDDAF4B2B}" type="slidenum">
              <a:rPr lang="en-US" smtClean="0"/>
              <a:pPr/>
              <a:t>65</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362" t="1744" r="23991" b="43624"/>
          <a:stretch/>
        </p:blipFill>
        <p:spPr bwMode="auto">
          <a:xfrm>
            <a:off x="76200" y="1600200"/>
            <a:ext cx="8911603" cy="4800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215445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Net Quantity versus Swap Allocation</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dirty="0" smtClean="0"/>
              <a:t>Quantity </a:t>
            </a:r>
            <a:r>
              <a:rPr lang="en-US" dirty="0"/>
              <a:t>disagreement </a:t>
            </a:r>
            <a:r>
              <a:rPr lang="en-US" dirty="0" smtClean="0"/>
              <a:t>is </a:t>
            </a:r>
            <a:r>
              <a:rPr lang="en-US" dirty="0"/>
              <a:t>the amount of difference between the </a:t>
            </a:r>
            <a:r>
              <a:rPr lang="en-US" dirty="0" smtClean="0"/>
              <a:t>reference map </a:t>
            </a:r>
            <a:r>
              <a:rPr lang="en-US" dirty="0"/>
              <a:t>and a comparison map that is due to the less than perfect match in the </a:t>
            </a:r>
            <a:r>
              <a:rPr lang="en-US" dirty="0" smtClean="0"/>
              <a:t>proportions of </a:t>
            </a:r>
            <a:r>
              <a:rPr lang="en-US" dirty="0"/>
              <a:t>the categories</a:t>
            </a:r>
            <a:r>
              <a:rPr lang="en-US" dirty="0" smtClean="0"/>
              <a:t>. This is also known as Net disagreement.</a:t>
            </a:r>
          </a:p>
          <a:p>
            <a:pPr marL="0" indent="0">
              <a:buNone/>
            </a:pPr>
            <a:endParaRPr lang="en-US" dirty="0" smtClean="0"/>
          </a:p>
          <a:p>
            <a:pPr marL="0" indent="0">
              <a:buNone/>
            </a:pPr>
            <a:r>
              <a:rPr lang="en-US" dirty="0" smtClean="0"/>
              <a:t>Allocation </a:t>
            </a:r>
            <a:r>
              <a:rPr lang="en-US" dirty="0"/>
              <a:t>disagreement as the amount of difference between the </a:t>
            </a:r>
            <a:r>
              <a:rPr lang="en-US" dirty="0" smtClean="0"/>
              <a:t>reference map </a:t>
            </a:r>
            <a:r>
              <a:rPr lang="en-US" dirty="0"/>
              <a:t>and a comparison map that is due to the less than optimal match in the </a:t>
            </a:r>
            <a:r>
              <a:rPr lang="en-US" dirty="0" smtClean="0"/>
              <a:t>spatial allocation </a:t>
            </a:r>
            <a:r>
              <a:rPr lang="en-US" dirty="0"/>
              <a:t>of the categories, given the proportions of the categories in the reference and </a:t>
            </a:r>
            <a:r>
              <a:rPr lang="en-US" dirty="0" smtClean="0"/>
              <a:t>comparison maps. This is also known as Swap disagreement.</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66</a:t>
            </a:fld>
            <a:endParaRPr lang="en-US"/>
          </a:p>
        </p:txBody>
      </p:sp>
    </p:spTree>
    <p:extLst>
      <p:ext uri="{BB962C8B-B14F-4D97-AF65-F5344CB8AC3E}">
        <p14:creationId xmlns:p14="http://schemas.microsoft.com/office/powerpoint/2010/main" val="387055240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 versus Comparison</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67</a:t>
            </a:fld>
            <a:endParaRPr lang="en-US"/>
          </a:p>
        </p:txBody>
      </p:sp>
      <p:grpSp>
        <p:nvGrpSpPr>
          <p:cNvPr id="3" name="Group 25"/>
          <p:cNvGrpSpPr>
            <a:grpSpLocks noChangeAspect="1"/>
          </p:cNvGrpSpPr>
          <p:nvPr/>
        </p:nvGrpSpPr>
        <p:grpSpPr>
          <a:xfrm>
            <a:off x="190081" y="1881875"/>
            <a:ext cx="4000919" cy="3985525"/>
            <a:chOff x="3859213" y="2932113"/>
            <a:chExt cx="412750" cy="411162"/>
          </a:xfrm>
        </p:grpSpPr>
        <p:sp>
          <p:nvSpPr>
            <p:cNvPr id="61442" name="Text Box 2"/>
            <p:cNvSpPr txBox="1">
              <a:spLocks noChangeAspect="1" noChangeArrowheads="1"/>
            </p:cNvSpPr>
            <p:nvPr/>
          </p:nvSpPr>
          <p:spPr bwMode="auto">
            <a:xfrm>
              <a:off x="3859213" y="3068638"/>
              <a:ext cx="138112" cy="138112"/>
            </a:xfrm>
            <a:prstGeom prst="rect">
              <a:avLst/>
            </a:prstGeom>
            <a:solidFill>
              <a:srgbClr val="FFFF00"/>
            </a:solidFill>
            <a:ln w="9525">
              <a:solidFill>
                <a:srgbClr val="80808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chemeClr val="tx1"/>
                  </a:solidFill>
                  <a:effectLst/>
                  <a:latin typeface="Times New Roman" pitchFamily="18" charset="0"/>
                </a:rPr>
                <a:t>Y</a:t>
              </a:r>
              <a:endParaRPr kumimoji="0" lang="en-US" sz="1800" b="0" i="0" u="none" strike="noStrike" cap="none" normalizeH="0" baseline="0" dirty="0" smtClean="0">
                <a:ln>
                  <a:noFill/>
                </a:ln>
                <a:solidFill>
                  <a:schemeClr val="tx1"/>
                </a:solidFill>
                <a:effectLst/>
                <a:latin typeface="Arial" pitchFamily="34" charset="0"/>
              </a:endParaRPr>
            </a:p>
          </p:txBody>
        </p:sp>
        <p:sp>
          <p:nvSpPr>
            <p:cNvPr id="61443" name="Text Box 3"/>
            <p:cNvSpPr txBox="1">
              <a:spLocks noChangeAspect="1" noChangeArrowheads="1"/>
            </p:cNvSpPr>
            <p:nvPr/>
          </p:nvSpPr>
          <p:spPr bwMode="auto">
            <a:xfrm>
              <a:off x="3995738" y="3068638"/>
              <a:ext cx="136525" cy="138112"/>
            </a:xfrm>
            <a:prstGeom prst="rect">
              <a:avLst/>
            </a:prstGeom>
            <a:solidFill>
              <a:srgbClr val="FFFF00"/>
            </a:solidFill>
            <a:ln w="9525">
              <a:solidFill>
                <a:srgbClr val="80808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chemeClr val="tx1"/>
                  </a:solidFill>
                  <a:effectLst/>
                  <a:latin typeface="Times New Roman" pitchFamily="18" charset="0"/>
                </a:rPr>
                <a:t>Y</a:t>
              </a:r>
              <a:endParaRPr kumimoji="0" lang="en-US" sz="1800" b="0" i="0" u="none" strike="noStrike" cap="none" normalizeH="0" baseline="0" dirty="0" smtClean="0">
                <a:ln>
                  <a:noFill/>
                </a:ln>
                <a:solidFill>
                  <a:schemeClr val="tx1"/>
                </a:solidFill>
                <a:effectLst/>
                <a:latin typeface="Arial" pitchFamily="34" charset="0"/>
              </a:endParaRPr>
            </a:p>
          </p:txBody>
        </p:sp>
        <p:sp>
          <p:nvSpPr>
            <p:cNvPr id="61444" name="Text Box 4"/>
            <p:cNvSpPr txBox="1">
              <a:spLocks noChangeAspect="1" noChangeArrowheads="1"/>
            </p:cNvSpPr>
            <p:nvPr/>
          </p:nvSpPr>
          <p:spPr bwMode="auto">
            <a:xfrm>
              <a:off x="4133850" y="3068638"/>
              <a:ext cx="138113" cy="138112"/>
            </a:xfrm>
            <a:prstGeom prst="rect">
              <a:avLst/>
            </a:prstGeom>
            <a:solidFill>
              <a:srgbClr val="FFFF00"/>
            </a:solidFill>
            <a:ln w="9525">
              <a:solidFill>
                <a:srgbClr val="80808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chemeClr val="tx1"/>
                  </a:solidFill>
                  <a:effectLst/>
                  <a:latin typeface="Times New Roman" pitchFamily="18" charset="0"/>
                </a:rPr>
                <a:t>Y</a:t>
              </a:r>
              <a:endParaRPr kumimoji="0" lang="en-US" sz="1800" b="0" i="0" u="none" strike="noStrike" cap="none" normalizeH="0" baseline="0" dirty="0" smtClean="0">
                <a:ln>
                  <a:noFill/>
                </a:ln>
                <a:solidFill>
                  <a:schemeClr val="tx1"/>
                </a:solidFill>
                <a:effectLst/>
                <a:latin typeface="Arial" pitchFamily="34" charset="0"/>
              </a:endParaRPr>
            </a:p>
          </p:txBody>
        </p:sp>
        <p:sp>
          <p:nvSpPr>
            <p:cNvPr id="61445" name="Text Box 5"/>
            <p:cNvSpPr txBox="1">
              <a:spLocks noChangeAspect="1" noChangeArrowheads="1"/>
            </p:cNvSpPr>
            <p:nvPr/>
          </p:nvSpPr>
          <p:spPr bwMode="auto">
            <a:xfrm>
              <a:off x="3859213" y="3205163"/>
              <a:ext cx="138112" cy="138112"/>
            </a:xfrm>
            <a:prstGeom prst="rect">
              <a:avLst/>
            </a:prstGeom>
            <a:solidFill>
              <a:srgbClr val="00B050"/>
            </a:solidFill>
            <a:ln w="9525">
              <a:solidFill>
                <a:srgbClr val="80808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n-US" sz="1000" b="1" dirty="0">
                  <a:solidFill>
                    <a:srgbClr val="FFFFFF"/>
                  </a:solidFill>
                  <a:latin typeface="Calibri" pitchFamily="34" charset="0"/>
                </a:rPr>
                <a:t>G</a:t>
              </a:r>
              <a:endParaRPr kumimoji="0" lang="en-US" sz="1800" b="0" i="0" u="none" strike="noStrike" cap="none" normalizeH="0" baseline="0" dirty="0" smtClean="0">
                <a:ln>
                  <a:noFill/>
                </a:ln>
                <a:solidFill>
                  <a:schemeClr val="tx1"/>
                </a:solidFill>
                <a:effectLst/>
                <a:latin typeface="Arial" pitchFamily="34" charset="0"/>
              </a:endParaRPr>
            </a:p>
          </p:txBody>
        </p:sp>
        <p:sp>
          <p:nvSpPr>
            <p:cNvPr id="61446" name="Text Box 6"/>
            <p:cNvSpPr txBox="1">
              <a:spLocks noChangeAspect="1" noChangeArrowheads="1"/>
            </p:cNvSpPr>
            <p:nvPr/>
          </p:nvSpPr>
          <p:spPr bwMode="auto">
            <a:xfrm>
              <a:off x="3995738" y="3205163"/>
              <a:ext cx="136525" cy="138112"/>
            </a:xfrm>
            <a:prstGeom prst="rect">
              <a:avLst/>
            </a:prstGeom>
            <a:solidFill>
              <a:srgbClr val="00B050"/>
            </a:solidFill>
            <a:ln w="9525">
              <a:solidFill>
                <a:srgbClr val="80808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rgbClr val="FFFFFF"/>
                  </a:solidFill>
                  <a:effectLst/>
                  <a:latin typeface="Calibri" pitchFamily="34" charset="0"/>
                </a:rPr>
                <a:t>G</a:t>
              </a:r>
              <a:endParaRPr kumimoji="0" lang="en-US" sz="1800" b="0" i="0" u="none" strike="noStrike" cap="none" normalizeH="0" baseline="0" dirty="0" smtClean="0">
                <a:ln>
                  <a:noFill/>
                </a:ln>
                <a:solidFill>
                  <a:schemeClr val="tx1"/>
                </a:solidFill>
                <a:effectLst/>
                <a:latin typeface="Arial" pitchFamily="34" charset="0"/>
              </a:endParaRPr>
            </a:p>
          </p:txBody>
        </p:sp>
        <p:sp>
          <p:nvSpPr>
            <p:cNvPr id="61447" name="Text Box 7"/>
            <p:cNvSpPr txBox="1">
              <a:spLocks noChangeAspect="1" noChangeArrowheads="1"/>
            </p:cNvSpPr>
            <p:nvPr/>
          </p:nvSpPr>
          <p:spPr bwMode="auto">
            <a:xfrm>
              <a:off x="4133850" y="3205163"/>
              <a:ext cx="138113" cy="138112"/>
            </a:xfrm>
            <a:prstGeom prst="rect">
              <a:avLst/>
            </a:prstGeom>
            <a:solidFill>
              <a:srgbClr val="FF0000"/>
            </a:solidFill>
            <a:ln w="9525">
              <a:solidFill>
                <a:srgbClr val="80808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n-US" sz="1000" b="1" dirty="0" smtClean="0">
                  <a:solidFill>
                    <a:srgbClr val="FFFFFF"/>
                  </a:solidFill>
                  <a:latin typeface="Calibri" pitchFamily="34" charset="0"/>
                </a:rPr>
                <a:t>R</a:t>
              </a:r>
              <a:endParaRPr kumimoji="0" lang="en-US" sz="1800" b="0" i="0" u="none" strike="noStrike" cap="none" normalizeH="0" baseline="0" dirty="0" smtClean="0">
                <a:ln>
                  <a:noFill/>
                </a:ln>
                <a:solidFill>
                  <a:schemeClr val="tx1"/>
                </a:solidFill>
                <a:effectLst/>
                <a:latin typeface="Arial" pitchFamily="34" charset="0"/>
              </a:endParaRPr>
            </a:p>
          </p:txBody>
        </p:sp>
        <p:sp>
          <p:nvSpPr>
            <p:cNvPr id="61448" name="Text Box 8"/>
            <p:cNvSpPr txBox="1">
              <a:spLocks noChangeAspect="1" noChangeArrowheads="1"/>
            </p:cNvSpPr>
            <p:nvPr/>
          </p:nvSpPr>
          <p:spPr bwMode="auto">
            <a:xfrm>
              <a:off x="3859213" y="2932113"/>
              <a:ext cx="138112" cy="138112"/>
            </a:xfrm>
            <a:prstGeom prst="rect">
              <a:avLst/>
            </a:prstGeom>
            <a:solidFill>
              <a:srgbClr val="FFFF00"/>
            </a:solidFill>
            <a:ln w="9525">
              <a:solidFill>
                <a:srgbClr val="80808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chemeClr val="tx1"/>
                  </a:solidFill>
                  <a:effectLst/>
                  <a:latin typeface="Times New Roman" pitchFamily="18" charset="0"/>
                </a:rPr>
                <a:t>Y</a:t>
              </a:r>
              <a:endParaRPr kumimoji="0" lang="en-US" sz="1800" b="0" i="0" u="none" strike="noStrike" cap="none" normalizeH="0" baseline="0" dirty="0" smtClean="0">
                <a:ln>
                  <a:noFill/>
                </a:ln>
                <a:solidFill>
                  <a:schemeClr val="tx1"/>
                </a:solidFill>
                <a:effectLst/>
                <a:latin typeface="Arial" pitchFamily="34" charset="0"/>
              </a:endParaRPr>
            </a:p>
          </p:txBody>
        </p:sp>
        <p:sp>
          <p:nvSpPr>
            <p:cNvPr id="61449" name="Text Box 9"/>
            <p:cNvSpPr txBox="1">
              <a:spLocks noChangeAspect="1" noChangeArrowheads="1"/>
            </p:cNvSpPr>
            <p:nvPr/>
          </p:nvSpPr>
          <p:spPr bwMode="auto">
            <a:xfrm>
              <a:off x="3995738" y="2932113"/>
              <a:ext cx="136525" cy="138112"/>
            </a:xfrm>
            <a:prstGeom prst="rect">
              <a:avLst/>
            </a:prstGeom>
            <a:solidFill>
              <a:srgbClr val="FFFF00"/>
            </a:solidFill>
            <a:ln w="9525">
              <a:solidFill>
                <a:srgbClr val="80808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chemeClr val="tx1"/>
                  </a:solidFill>
                  <a:effectLst/>
                  <a:latin typeface="Times New Roman" pitchFamily="18" charset="0"/>
                </a:rPr>
                <a:t>Y</a:t>
              </a:r>
              <a:endParaRPr kumimoji="0" lang="en-US" sz="1800" b="0" i="0" u="none" strike="noStrike" cap="none" normalizeH="0" baseline="0" dirty="0" smtClean="0">
                <a:ln>
                  <a:noFill/>
                </a:ln>
                <a:solidFill>
                  <a:schemeClr val="tx1"/>
                </a:solidFill>
                <a:effectLst/>
                <a:latin typeface="Arial" pitchFamily="34" charset="0"/>
              </a:endParaRPr>
            </a:p>
          </p:txBody>
        </p:sp>
        <p:sp>
          <p:nvSpPr>
            <p:cNvPr id="61450" name="Text Box 10"/>
            <p:cNvSpPr txBox="1">
              <a:spLocks noChangeAspect="1" noChangeArrowheads="1"/>
            </p:cNvSpPr>
            <p:nvPr/>
          </p:nvSpPr>
          <p:spPr bwMode="auto">
            <a:xfrm>
              <a:off x="4133850" y="2932113"/>
              <a:ext cx="138113" cy="138112"/>
            </a:xfrm>
            <a:prstGeom prst="rect">
              <a:avLst/>
            </a:prstGeom>
            <a:solidFill>
              <a:srgbClr val="FFFF00"/>
            </a:solidFill>
            <a:ln w="9525">
              <a:solidFill>
                <a:srgbClr val="80808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chemeClr val="tx1"/>
                  </a:solidFill>
                  <a:effectLst/>
                  <a:latin typeface="Times New Roman" pitchFamily="18" charset="0"/>
                </a:rPr>
                <a:t>Y</a:t>
              </a:r>
              <a:endParaRPr kumimoji="0" lang="en-US" sz="1800" b="0" i="0" u="none" strike="noStrike" cap="none" normalizeH="0" baseline="0" dirty="0" smtClean="0">
                <a:ln>
                  <a:noFill/>
                </a:ln>
                <a:solidFill>
                  <a:schemeClr val="tx1"/>
                </a:solidFill>
                <a:effectLst/>
                <a:latin typeface="Arial" pitchFamily="34" charset="0"/>
              </a:endParaRPr>
            </a:p>
          </p:txBody>
        </p:sp>
      </p:grpSp>
      <p:grpSp>
        <p:nvGrpSpPr>
          <p:cNvPr id="5" name="Group 27"/>
          <p:cNvGrpSpPr/>
          <p:nvPr/>
        </p:nvGrpSpPr>
        <p:grpSpPr>
          <a:xfrm>
            <a:off x="4906967" y="1853931"/>
            <a:ext cx="4008433" cy="4013469"/>
            <a:chOff x="4906967" y="1549131"/>
            <a:chExt cx="4008433" cy="4013469"/>
          </a:xfrm>
        </p:grpSpPr>
        <p:grpSp>
          <p:nvGrpSpPr>
            <p:cNvPr id="6" name="Group 24"/>
            <p:cNvGrpSpPr>
              <a:grpSpLocks noChangeAspect="1"/>
            </p:cNvGrpSpPr>
            <p:nvPr/>
          </p:nvGrpSpPr>
          <p:grpSpPr>
            <a:xfrm>
              <a:off x="4906967" y="1554157"/>
              <a:ext cx="4008433" cy="4008443"/>
              <a:chOff x="3297238" y="2384425"/>
              <a:chExt cx="411162" cy="411163"/>
            </a:xfrm>
          </p:grpSpPr>
          <p:sp>
            <p:nvSpPr>
              <p:cNvPr id="61452" name="Text Box 12"/>
              <p:cNvSpPr txBox="1">
                <a:spLocks noChangeAspect="1" noChangeArrowheads="1"/>
              </p:cNvSpPr>
              <p:nvPr/>
            </p:nvSpPr>
            <p:spPr bwMode="auto">
              <a:xfrm>
                <a:off x="3297238" y="2520950"/>
                <a:ext cx="136525" cy="138113"/>
              </a:xfrm>
              <a:prstGeom prst="rect">
                <a:avLst/>
              </a:prstGeom>
              <a:solidFill>
                <a:srgbClr val="FFFF00"/>
              </a:solidFill>
              <a:ln w="9525">
                <a:solidFill>
                  <a:srgbClr val="80808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chemeClr val="tx1"/>
                    </a:solidFill>
                    <a:effectLst/>
                    <a:latin typeface="Times New Roman" pitchFamily="18" charset="0"/>
                  </a:rPr>
                  <a:t>Y</a:t>
                </a:r>
                <a:endParaRPr kumimoji="0" lang="en-US" sz="1800" b="0" i="0" u="none" strike="noStrike" cap="none" normalizeH="0" baseline="0" dirty="0" smtClean="0">
                  <a:ln>
                    <a:noFill/>
                  </a:ln>
                  <a:solidFill>
                    <a:schemeClr val="tx1"/>
                  </a:solidFill>
                  <a:effectLst/>
                  <a:latin typeface="Arial" pitchFamily="34" charset="0"/>
                </a:endParaRPr>
              </a:p>
            </p:txBody>
          </p:sp>
          <p:sp>
            <p:nvSpPr>
              <p:cNvPr id="61453" name="Text Box 13"/>
              <p:cNvSpPr txBox="1">
                <a:spLocks noChangeAspect="1" noChangeArrowheads="1"/>
              </p:cNvSpPr>
              <p:nvPr/>
            </p:nvSpPr>
            <p:spPr bwMode="auto">
              <a:xfrm>
                <a:off x="3432175" y="2520950"/>
                <a:ext cx="138113" cy="138113"/>
              </a:xfrm>
              <a:prstGeom prst="rect">
                <a:avLst/>
              </a:prstGeom>
              <a:solidFill>
                <a:srgbClr val="FFFF00"/>
              </a:solidFill>
              <a:ln w="9525">
                <a:solidFill>
                  <a:srgbClr val="80808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chemeClr val="tx1"/>
                    </a:solidFill>
                    <a:effectLst/>
                    <a:latin typeface="Times New Roman" pitchFamily="18" charset="0"/>
                  </a:rPr>
                  <a:t>Y</a:t>
                </a:r>
                <a:endParaRPr kumimoji="0" lang="en-US" sz="1800" b="0" i="0" u="none" strike="noStrike" cap="none" normalizeH="0" baseline="0" dirty="0" smtClean="0">
                  <a:ln>
                    <a:noFill/>
                  </a:ln>
                  <a:solidFill>
                    <a:schemeClr val="tx1"/>
                  </a:solidFill>
                  <a:effectLst/>
                  <a:latin typeface="Arial" pitchFamily="34" charset="0"/>
                </a:endParaRPr>
              </a:p>
            </p:txBody>
          </p:sp>
          <p:sp>
            <p:nvSpPr>
              <p:cNvPr id="61454" name="Text Box 14"/>
              <p:cNvSpPr txBox="1">
                <a:spLocks noChangeAspect="1" noChangeArrowheads="1"/>
              </p:cNvSpPr>
              <p:nvPr/>
            </p:nvSpPr>
            <p:spPr bwMode="auto">
              <a:xfrm>
                <a:off x="3571875" y="2520950"/>
                <a:ext cx="136525" cy="138113"/>
              </a:xfrm>
              <a:prstGeom prst="rect">
                <a:avLst/>
              </a:prstGeom>
              <a:solidFill>
                <a:srgbClr val="FFFF00"/>
              </a:solidFill>
              <a:ln w="9525">
                <a:solidFill>
                  <a:srgbClr val="80808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chemeClr val="tx1"/>
                    </a:solidFill>
                    <a:effectLst/>
                    <a:latin typeface="Times New Roman" pitchFamily="18" charset="0"/>
                  </a:rPr>
                  <a:t>Y</a:t>
                </a:r>
                <a:endParaRPr kumimoji="0" lang="en-US" sz="1800" b="0" i="0" u="none" strike="noStrike" cap="none" normalizeH="0" baseline="0" dirty="0" smtClean="0">
                  <a:ln>
                    <a:noFill/>
                  </a:ln>
                  <a:solidFill>
                    <a:schemeClr val="tx1"/>
                  </a:solidFill>
                  <a:effectLst/>
                  <a:latin typeface="Arial" pitchFamily="34" charset="0"/>
                </a:endParaRPr>
              </a:p>
            </p:txBody>
          </p:sp>
          <p:sp>
            <p:nvSpPr>
              <p:cNvPr id="61455" name="Text Box 15"/>
              <p:cNvSpPr txBox="1">
                <a:spLocks noChangeAspect="1" noChangeArrowheads="1"/>
              </p:cNvSpPr>
              <p:nvPr/>
            </p:nvSpPr>
            <p:spPr bwMode="auto">
              <a:xfrm>
                <a:off x="3297238" y="2657475"/>
                <a:ext cx="136525" cy="138113"/>
              </a:xfrm>
              <a:prstGeom prst="rect">
                <a:avLst/>
              </a:prstGeom>
              <a:solidFill>
                <a:srgbClr val="00B050"/>
              </a:solidFill>
              <a:ln w="9525">
                <a:solidFill>
                  <a:srgbClr val="80808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rgbClr val="FFFFFF"/>
                    </a:solidFill>
                    <a:effectLst/>
                    <a:latin typeface="Calibri" pitchFamily="34" charset="0"/>
                  </a:rPr>
                  <a:t>G</a:t>
                </a:r>
                <a:endParaRPr kumimoji="0" lang="en-US" sz="1800" b="0" i="0" u="none" strike="noStrike" cap="none" normalizeH="0" baseline="0" dirty="0" smtClean="0">
                  <a:ln>
                    <a:noFill/>
                  </a:ln>
                  <a:solidFill>
                    <a:schemeClr val="tx1"/>
                  </a:solidFill>
                  <a:effectLst/>
                  <a:latin typeface="Arial" pitchFamily="34" charset="0"/>
                </a:endParaRPr>
              </a:p>
            </p:txBody>
          </p:sp>
          <p:sp>
            <p:nvSpPr>
              <p:cNvPr id="61456" name="Text Box 16"/>
              <p:cNvSpPr txBox="1">
                <a:spLocks noChangeAspect="1" noChangeArrowheads="1"/>
              </p:cNvSpPr>
              <p:nvPr/>
            </p:nvSpPr>
            <p:spPr bwMode="auto">
              <a:xfrm>
                <a:off x="3432175" y="2657475"/>
                <a:ext cx="138113" cy="138113"/>
              </a:xfrm>
              <a:prstGeom prst="rect">
                <a:avLst/>
              </a:prstGeom>
              <a:solidFill>
                <a:srgbClr val="FFFF00"/>
              </a:solidFill>
              <a:ln w="9525">
                <a:solidFill>
                  <a:srgbClr val="80808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chemeClr val="tx1"/>
                    </a:solidFill>
                    <a:effectLst/>
                    <a:latin typeface="Times New Roman" pitchFamily="18" charset="0"/>
                  </a:rPr>
                  <a:t>Y</a:t>
                </a:r>
                <a:endParaRPr kumimoji="0" lang="en-US" sz="1800" b="0" i="0" u="none" strike="noStrike" cap="none" normalizeH="0" baseline="0" dirty="0" smtClean="0">
                  <a:ln>
                    <a:noFill/>
                  </a:ln>
                  <a:solidFill>
                    <a:schemeClr val="tx1"/>
                  </a:solidFill>
                  <a:effectLst/>
                  <a:latin typeface="Arial" pitchFamily="34" charset="0"/>
                </a:endParaRPr>
              </a:p>
            </p:txBody>
          </p:sp>
          <p:sp>
            <p:nvSpPr>
              <p:cNvPr id="61457" name="Text Box 17"/>
              <p:cNvSpPr txBox="1">
                <a:spLocks noChangeAspect="1" noChangeArrowheads="1"/>
              </p:cNvSpPr>
              <p:nvPr/>
            </p:nvSpPr>
            <p:spPr bwMode="auto">
              <a:xfrm>
                <a:off x="3571875" y="2657475"/>
                <a:ext cx="136525" cy="138113"/>
              </a:xfrm>
              <a:prstGeom prst="rect">
                <a:avLst/>
              </a:prstGeom>
              <a:solidFill>
                <a:srgbClr val="FFFF00"/>
              </a:solidFill>
              <a:ln w="9525">
                <a:solidFill>
                  <a:srgbClr val="80808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chemeClr val="tx1"/>
                    </a:solidFill>
                    <a:effectLst/>
                    <a:latin typeface="Times New Roman" pitchFamily="18" charset="0"/>
                  </a:rPr>
                  <a:t>Y</a:t>
                </a:r>
                <a:endParaRPr kumimoji="0" lang="en-US" sz="1800" b="0" i="0" u="none" strike="noStrike" cap="none" normalizeH="0" baseline="0" dirty="0" smtClean="0">
                  <a:ln>
                    <a:noFill/>
                  </a:ln>
                  <a:solidFill>
                    <a:schemeClr val="tx1"/>
                  </a:solidFill>
                  <a:effectLst/>
                  <a:latin typeface="Arial" pitchFamily="34" charset="0"/>
                </a:endParaRPr>
              </a:p>
            </p:txBody>
          </p:sp>
          <p:sp>
            <p:nvSpPr>
              <p:cNvPr id="61458" name="Text Box 18"/>
              <p:cNvSpPr txBox="1">
                <a:spLocks noChangeAspect="1" noChangeArrowheads="1"/>
              </p:cNvSpPr>
              <p:nvPr/>
            </p:nvSpPr>
            <p:spPr bwMode="auto">
              <a:xfrm>
                <a:off x="3297238" y="2384425"/>
                <a:ext cx="136525" cy="138113"/>
              </a:xfrm>
              <a:prstGeom prst="rect">
                <a:avLst/>
              </a:prstGeom>
              <a:solidFill>
                <a:srgbClr val="FFFF00"/>
              </a:solidFill>
              <a:ln w="9525">
                <a:solidFill>
                  <a:srgbClr val="80808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chemeClr val="tx1"/>
                    </a:solidFill>
                    <a:effectLst/>
                    <a:latin typeface="Times New Roman" pitchFamily="18" charset="0"/>
                  </a:rPr>
                  <a:t>Y</a:t>
                </a:r>
                <a:endParaRPr kumimoji="0" lang="en-US" sz="1800" b="0" i="0" u="none" strike="noStrike" cap="none" normalizeH="0" baseline="0" dirty="0" smtClean="0">
                  <a:ln>
                    <a:noFill/>
                  </a:ln>
                  <a:solidFill>
                    <a:schemeClr val="tx1"/>
                  </a:solidFill>
                  <a:effectLst/>
                  <a:latin typeface="Arial" pitchFamily="34" charset="0"/>
                </a:endParaRPr>
              </a:p>
            </p:txBody>
          </p:sp>
          <p:sp>
            <p:nvSpPr>
              <p:cNvPr id="61459" name="Text Box 19"/>
              <p:cNvSpPr txBox="1">
                <a:spLocks noChangeAspect="1" noChangeArrowheads="1"/>
              </p:cNvSpPr>
              <p:nvPr/>
            </p:nvSpPr>
            <p:spPr bwMode="auto">
              <a:xfrm>
                <a:off x="3432175" y="2384425"/>
                <a:ext cx="138113" cy="138113"/>
              </a:xfrm>
              <a:prstGeom prst="rect">
                <a:avLst/>
              </a:prstGeom>
              <a:solidFill>
                <a:srgbClr val="FFFF00"/>
              </a:solidFill>
              <a:ln w="9525">
                <a:solidFill>
                  <a:srgbClr val="80808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chemeClr val="tx1"/>
                    </a:solidFill>
                    <a:effectLst/>
                    <a:latin typeface="Times New Roman" pitchFamily="18" charset="0"/>
                  </a:rPr>
                  <a:t>Y</a:t>
                </a:r>
                <a:endParaRPr kumimoji="0" lang="en-US" sz="1800" b="0" i="0" u="none" strike="noStrike" cap="none" normalizeH="0" baseline="0" dirty="0" smtClean="0">
                  <a:ln>
                    <a:noFill/>
                  </a:ln>
                  <a:solidFill>
                    <a:schemeClr val="tx1"/>
                  </a:solidFill>
                  <a:effectLst/>
                  <a:latin typeface="Arial" pitchFamily="34" charset="0"/>
                </a:endParaRPr>
              </a:p>
            </p:txBody>
          </p:sp>
        </p:grpSp>
        <p:sp>
          <p:nvSpPr>
            <p:cNvPr id="27" name="Text Box 15"/>
            <p:cNvSpPr txBox="1">
              <a:spLocks noChangeAspect="1" noChangeArrowheads="1"/>
            </p:cNvSpPr>
            <p:nvPr/>
          </p:nvSpPr>
          <p:spPr bwMode="auto">
            <a:xfrm>
              <a:off x="7584413" y="1549131"/>
              <a:ext cx="1330987" cy="1346469"/>
            </a:xfrm>
            <a:prstGeom prst="rect">
              <a:avLst/>
            </a:prstGeom>
            <a:solidFill>
              <a:srgbClr val="FF0000"/>
            </a:solidFill>
            <a:ln w="9525">
              <a:solidFill>
                <a:srgbClr val="80808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rgbClr val="FFFFFF"/>
                  </a:solidFill>
                  <a:effectLst/>
                  <a:latin typeface="Calibri" pitchFamily="34" charset="0"/>
                </a:rPr>
                <a:t>R</a:t>
              </a:r>
              <a:endParaRPr kumimoji="0" lang="en-US" sz="1800" b="0" i="0" u="none" strike="noStrike" cap="none" normalizeH="0" baseline="0" dirty="0" smtClean="0">
                <a:ln>
                  <a:noFill/>
                </a:ln>
                <a:solidFill>
                  <a:schemeClr val="tx1"/>
                </a:solidFill>
                <a:effectLst/>
                <a:latin typeface="Arial" pitchFamily="34" charset="0"/>
              </a:endParaRPr>
            </a:p>
          </p:txBody>
        </p:sp>
      </p:grpSp>
    </p:spTree>
    <p:extLst>
      <p:ext uri="{BB962C8B-B14F-4D97-AF65-F5344CB8AC3E}">
        <p14:creationId xmlns:p14="http://schemas.microsoft.com/office/powerpoint/2010/main" val="180159087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3600" dirty="0" smtClean="0"/>
              <a:t>Reference versus Comparison for one category</a:t>
            </a:r>
            <a:endParaRPr lang="en-US" sz="3600" b="1" i="1" dirty="0"/>
          </a:p>
        </p:txBody>
      </p:sp>
      <p:sp>
        <p:nvSpPr>
          <p:cNvPr id="3" name="Content Placeholder 2"/>
          <p:cNvSpPr>
            <a:spLocks noGrp="1"/>
          </p:cNvSpPr>
          <p:nvPr>
            <p:ph idx="1"/>
          </p:nvPr>
        </p:nvSpPr>
        <p:spPr>
          <a:xfrm>
            <a:off x="457200" y="1219200"/>
            <a:ext cx="8229600" cy="5410200"/>
          </a:xfrm>
        </p:spPr>
        <p:txBody>
          <a:bodyPr>
            <a:normAutofit/>
          </a:bodyPr>
          <a:lstStyle/>
          <a:p>
            <a:pPr marL="514350" indent="-514350">
              <a:buFont typeface="+mj-lt"/>
              <a:buAutoNum type="arabicPeriod"/>
            </a:pPr>
            <a:r>
              <a:rPr lang="en-US" dirty="0" smtClean="0"/>
              <a:t>What is the total disagreement?</a:t>
            </a:r>
          </a:p>
          <a:p>
            <a:pPr marL="514350" indent="-514350">
              <a:buFont typeface="+mj-lt"/>
              <a:buAutoNum type="arabicPeriod"/>
            </a:pPr>
            <a:r>
              <a:rPr lang="en-US" dirty="0" smtClean="0"/>
              <a:t>What is the quantity disagreement?</a:t>
            </a:r>
          </a:p>
          <a:p>
            <a:pPr marL="514350" indent="-514350">
              <a:buFont typeface="+mj-lt"/>
              <a:buAutoNum type="arabicPeriod"/>
            </a:pPr>
            <a:r>
              <a:rPr lang="en-US" dirty="0" smtClean="0"/>
              <a:t>What is the allocation disagreement?</a:t>
            </a:r>
          </a:p>
        </p:txBody>
      </p:sp>
      <p:sp>
        <p:nvSpPr>
          <p:cNvPr id="4" name="Slide Number Placeholder 3"/>
          <p:cNvSpPr>
            <a:spLocks noGrp="1"/>
          </p:cNvSpPr>
          <p:nvPr>
            <p:ph type="sldNum" sz="quarter" idx="12"/>
          </p:nvPr>
        </p:nvSpPr>
        <p:spPr/>
        <p:txBody>
          <a:bodyPr/>
          <a:lstStyle/>
          <a:p>
            <a:fld id="{B6F15528-21DE-4FAA-801E-634DDDAF4B2B}" type="slidenum">
              <a:rPr lang="en-US" smtClean="0"/>
              <a:pPr/>
              <a:t>68</a:t>
            </a:fld>
            <a:endParaRPr lang="en-US"/>
          </a:p>
        </p:txBody>
      </p:sp>
    </p:spTree>
    <p:extLst>
      <p:ext uri="{BB962C8B-B14F-4D97-AF65-F5344CB8AC3E}">
        <p14:creationId xmlns:p14="http://schemas.microsoft.com/office/powerpoint/2010/main" val="226716383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3600" dirty="0"/>
              <a:t>Reference versus Comparison </a:t>
            </a:r>
            <a:r>
              <a:rPr lang="en-US" sz="3600" dirty="0" smtClean="0"/>
              <a:t>for entire map</a:t>
            </a:r>
            <a:endParaRPr lang="en-US" sz="3600" b="1" i="1" dirty="0"/>
          </a:p>
        </p:txBody>
      </p:sp>
      <p:sp>
        <p:nvSpPr>
          <p:cNvPr id="3" name="Content Placeholder 2"/>
          <p:cNvSpPr>
            <a:spLocks noGrp="1"/>
          </p:cNvSpPr>
          <p:nvPr>
            <p:ph idx="1"/>
          </p:nvPr>
        </p:nvSpPr>
        <p:spPr>
          <a:xfrm>
            <a:off x="457200" y="1219200"/>
            <a:ext cx="8229600" cy="5410200"/>
          </a:xfrm>
        </p:spPr>
        <p:txBody>
          <a:bodyPr>
            <a:normAutofit/>
          </a:bodyPr>
          <a:lstStyle/>
          <a:p>
            <a:pPr marL="514350" indent="-514350">
              <a:buFont typeface="+mj-lt"/>
              <a:buAutoNum type="arabicPeriod"/>
            </a:pPr>
            <a:r>
              <a:rPr lang="en-US" dirty="0" smtClean="0"/>
              <a:t>What is the total disagreement?</a:t>
            </a:r>
          </a:p>
          <a:p>
            <a:pPr marL="514350" indent="-514350">
              <a:buFont typeface="+mj-lt"/>
              <a:buAutoNum type="arabicPeriod"/>
            </a:pPr>
            <a:r>
              <a:rPr lang="en-US" dirty="0" smtClean="0"/>
              <a:t>What is the quantity disagreement?</a:t>
            </a:r>
          </a:p>
          <a:p>
            <a:pPr marL="514350" indent="-514350">
              <a:buFont typeface="+mj-lt"/>
              <a:buAutoNum type="arabicPeriod"/>
            </a:pPr>
            <a:r>
              <a:rPr lang="en-US" dirty="0" smtClean="0"/>
              <a:t>What is the allocation disagreement?</a:t>
            </a:r>
          </a:p>
        </p:txBody>
      </p:sp>
      <p:sp>
        <p:nvSpPr>
          <p:cNvPr id="4" name="Slide Number Placeholder 3"/>
          <p:cNvSpPr>
            <a:spLocks noGrp="1"/>
          </p:cNvSpPr>
          <p:nvPr>
            <p:ph type="sldNum" sz="quarter" idx="12"/>
          </p:nvPr>
        </p:nvSpPr>
        <p:spPr/>
        <p:txBody>
          <a:bodyPr/>
          <a:lstStyle/>
          <a:p>
            <a:fld id="{B6F15528-21DE-4FAA-801E-634DDDAF4B2B}" type="slidenum">
              <a:rPr lang="en-US" smtClean="0"/>
              <a:pPr/>
              <a:t>69</a:t>
            </a:fld>
            <a:endParaRPr lang="en-US"/>
          </a:p>
        </p:txBody>
      </p:sp>
    </p:spTree>
    <p:extLst>
      <p:ext uri="{BB962C8B-B14F-4D97-AF65-F5344CB8AC3E}">
        <p14:creationId xmlns:p14="http://schemas.microsoft.com/office/powerpoint/2010/main" val="10406438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Answered</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pPr marL="514350" indent="-514350">
              <a:buFont typeface="+mj-lt"/>
              <a:buAutoNum type="arabicPeriod"/>
            </a:pPr>
            <a:r>
              <a:rPr lang="en-US" dirty="0" smtClean="0"/>
              <a:t>Interval level shows whether the amount of change is large simply because the duration of the interval is long.</a:t>
            </a:r>
          </a:p>
          <a:p>
            <a:pPr marL="514350" indent="-514350">
              <a:buFont typeface="+mj-lt"/>
              <a:buAutoNum type="arabicPeriod"/>
            </a:pPr>
            <a:r>
              <a:rPr lang="en-US" dirty="0" smtClean="0"/>
              <a:t>Category level shows whether the loss or gain of a category is large simply because the category is large.</a:t>
            </a:r>
          </a:p>
          <a:p>
            <a:pPr marL="514350" indent="-514350">
              <a:buFont typeface="+mj-lt"/>
              <a:buAutoNum type="arabicPeriod"/>
            </a:pPr>
            <a:r>
              <a:rPr lang="en-US" dirty="0" smtClean="0"/>
              <a:t>Transition level shows whether the transition is large simply because the sizes of the transitioning categories are large.</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a:p>
        </p:txBody>
      </p:sp>
    </p:spTree>
    <p:extLst>
      <p:ext uri="{BB962C8B-B14F-4D97-AF65-F5344CB8AC3E}">
        <p14:creationId xmlns:p14="http://schemas.microsoft.com/office/powerpoint/2010/main" val="19638532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3600" dirty="0" smtClean="0"/>
              <a:t>Reference versus Comparison</a:t>
            </a:r>
            <a:endParaRPr lang="en-US" sz="3600" b="1" i="1" dirty="0"/>
          </a:p>
        </p:txBody>
      </p:sp>
      <p:sp>
        <p:nvSpPr>
          <p:cNvPr id="3" name="Content Placeholder 2"/>
          <p:cNvSpPr>
            <a:spLocks noGrp="1"/>
          </p:cNvSpPr>
          <p:nvPr>
            <p:ph idx="1"/>
          </p:nvPr>
        </p:nvSpPr>
        <p:spPr>
          <a:xfrm>
            <a:off x="457200" y="1219200"/>
            <a:ext cx="8229600" cy="5410200"/>
          </a:xfrm>
        </p:spPr>
        <p:txBody>
          <a:bodyPr>
            <a:normAutofit fontScale="92500" lnSpcReduction="20000"/>
          </a:bodyPr>
          <a:lstStyle/>
          <a:p>
            <a:pPr marL="514350" indent="-514350">
              <a:buFont typeface="+mj-lt"/>
              <a:buAutoNum type="arabicPeriod"/>
            </a:pPr>
            <a:r>
              <a:rPr lang="en-US" dirty="0" smtClean="0"/>
              <a:t>What is the total disagreement?</a:t>
            </a:r>
          </a:p>
          <a:p>
            <a:pPr marL="514350" indent="-514350">
              <a:buFont typeface="+mj-lt"/>
              <a:buAutoNum type="arabicPeriod"/>
            </a:pPr>
            <a:r>
              <a:rPr lang="en-US" dirty="0" smtClean="0"/>
              <a:t>What is the quantity disagreement for red?</a:t>
            </a:r>
          </a:p>
          <a:p>
            <a:pPr marL="514350" indent="-514350">
              <a:buFont typeface="+mj-lt"/>
              <a:buAutoNum type="arabicPeriod"/>
            </a:pPr>
            <a:r>
              <a:rPr lang="en-US" dirty="0"/>
              <a:t>What is the quantity disagreement for </a:t>
            </a:r>
            <a:r>
              <a:rPr lang="en-US" dirty="0" smtClean="0"/>
              <a:t>green?</a:t>
            </a:r>
          </a:p>
          <a:p>
            <a:pPr marL="514350" indent="-514350">
              <a:buFont typeface="+mj-lt"/>
              <a:buAutoNum type="arabicPeriod"/>
            </a:pPr>
            <a:r>
              <a:rPr lang="en-US" dirty="0"/>
              <a:t>TRUE or FALSE: </a:t>
            </a:r>
            <a:r>
              <a:rPr lang="en-US" dirty="0" smtClean="0"/>
              <a:t>When the only colors are red and green, if </a:t>
            </a:r>
            <a:r>
              <a:rPr lang="en-US" dirty="0"/>
              <a:t>the Reference map has more </a:t>
            </a:r>
            <a:r>
              <a:rPr lang="en-US" dirty="0" smtClean="0"/>
              <a:t>red than </a:t>
            </a:r>
            <a:r>
              <a:rPr lang="en-US" dirty="0"/>
              <a:t>the Comparison map, then the Comparison map must have more </a:t>
            </a:r>
            <a:r>
              <a:rPr lang="en-US" dirty="0" smtClean="0"/>
              <a:t>green than </a:t>
            </a:r>
            <a:r>
              <a:rPr lang="en-US" dirty="0"/>
              <a:t>the Reference map?</a:t>
            </a:r>
          </a:p>
          <a:p>
            <a:pPr marL="514350" indent="-514350">
              <a:buFont typeface="+mj-lt"/>
              <a:buAutoNum type="arabicPeriod"/>
            </a:pPr>
            <a:r>
              <a:rPr lang="en-US" dirty="0" smtClean="0"/>
              <a:t>TRUE or FALSE: </a:t>
            </a:r>
            <a:r>
              <a:rPr lang="en-US" dirty="0"/>
              <a:t>When </a:t>
            </a:r>
            <a:r>
              <a:rPr lang="en-US" dirty="0" smtClean="0"/>
              <a:t>there are more than two colors, if the Reference map has more of a particular color than the Comparison map, then the Comparison map must have more of some other color than the Reference map?</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70</a:t>
            </a:fld>
            <a:endParaRPr lang="en-US"/>
          </a:p>
        </p:txBody>
      </p:sp>
    </p:spTree>
    <p:extLst>
      <p:ext uri="{BB962C8B-B14F-4D97-AF65-F5344CB8AC3E}">
        <p14:creationId xmlns:p14="http://schemas.microsoft.com/office/powerpoint/2010/main" val="390459808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Get literature at </a:t>
            </a:r>
            <a:r>
              <a:rPr lang="en-US" dirty="0" smtClean="0">
                <a:hlinkClick r:id="rId2"/>
              </a:rPr>
              <a:t>www.clarku.edu/~rpontius</a:t>
            </a:r>
            <a:endParaRPr lang="en-US" dirty="0"/>
          </a:p>
        </p:txBody>
      </p:sp>
      <p:sp>
        <p:nvSpPr>
          <p:cNvPr id="3" name="Content Placeholder 2"/>
          <p:cNvSpPr>
            <a:spLocks noGrp="1"/>
          </p:cNvSpPr>
          <p:nvPr>
            <p:ph idx="1"/>
          </p:nvPr>
        </p:nvSpPr>
        <p:spPr/>
        <p:txBody>
          <a:bodyPr>
            <a:normAutofit fontScale="77500" lnSpcReduction="20000"/>
          </a:bodyPr>
          <a:lstStyle/>
          <a:p>
            <a:pPr marL="514350" lvl="0" indent="-514350">
              <a:buFont typeface="+mj-lt"/>
              <a:buAutoNum type="arabicPeriod"/>
            </a:pPr>
            <a:r>
              <a:rPr lang="en-US" dirty="0"/>
              <a:t>Aldwaik, Safaa and Robert Gilmore Pontius Jr. 2013. Map errors that could account for deviations from a uniform intensity of land change. International Journal of Geographical Information Science 27(9): 1717-1739.</a:t>
            </a:r>
          </a:p>
          <a:p>
            <a:pPr marL="514350" lvl="0" indent="-514350">
              <a:buFont typeface="+mj-lt"/>
              <a:buAutoNum type="arabicPeriod"/>
            </a:pPr>
            <a:r>
              <a:rPr lang="en-US" dirty="0"/>
              <a:t>Aldwaik, Safaa and Robert Gilmore Pontius Jr. 2012. Intensity analysis to unify measurements of size and stationarity of land changes by interval, category, and transition. Landscape and Urban Planning 106: 103-114.</a:t>
            </a:r>
          </a:p>
          <a:p>
            <a:pPr marL="514350" lvl="0" indent="-514350">
              <a:buFont typeface="+mj-lt"/>
              <a:buAutoNum type="arabicPeriod"/>
            </a:pPr>
            <a:r>
              <a:rPr lang="en-US" dirty="0"/>
              <a:t>Pontius Jr, Robert Gilmore, Emily </a:t>
            </a:r>
            <a:r>
              <a:rPr lang="en-US" dirty="0" err="1"/>
              <a:t>Shusas</a:t>
            </a:r>
            <a:r>
              <a:rPr lang="en-US" dirty="0"/>
              <a:t> and Menzie McEachern. 2004. Detecting important categorical land changes while accounting for persistence. Agriculture, Ecosystems &amp; Environment 101(2-3): 251-268</a:t>
            </a:r>
            <a:r>
              <a:rPr lang="en-US" dirty="0" smtClean="0"/>
              <a:t>.</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71</a:t>
            </a:fld>
            <a:endParaRPr lang="en-US"/>
          </a:p>
        </p:txBody>
      </p:sp>
    </p:spTree>
    <p:extLst>
      <p:ext uri="{BB962C8B-B14F-4D97-AF65-F5344CB8AC3E}">
        <p14:creationId xmlns:p14="http://schemas.microsoft.com/office/powerpoint/2010/main" val="30839617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p>
            <a:fld id="{78606FAC-69DE-43E2-826B-7010F3B0ECFA}" type="slidenum">
              <a:rPr lang="en-US" smtClean="0"/>
              <a:pPr/>
              <a:t>72</a:t>
            </a:fld>
            <a:endParaRPr lang="en-US" smtClean="0"/>
          </a:p>
        </p:txBody>
      </p:sp>
      <p:sp>
        <p:nvSpPr>
          <p:cNvPr id="19459" name="Rectangle 2"/>
          <p:cNvSpPr>
            <a:spLocks noGrp="1" noChangeArrowheads="1"/>
          </p:cNvSpPr>
          <p:nvPr>
            <p:ph type="ctrTitle"/>
          </p:nvPr>
        </p:nvSpPr>
        <p:spPr>
          <a:xfrm>
            <a:off x="152400" y="76200"/>
            <a:ext cx="8763000" cy="1470025"/>
          </a:xfrm>
        </p:spPr>
        <p:txBody>
          <a:bodyPr/>
          <a:lstStyle/>
          <a:p>
            <a:pPr eaLnBrk="1" hangingPunct="1"/>
            <a:r>
              <a:rPr lang="en-US" smtClean="0"/>
              <a:t>From Forest To Residential 2003</a:t>
            </a:r>
          </a:p>
        </p:txBody>
      </p:sp>
      <p:pic>
        <p:nvPicPr>
          <p:cNvPr id="19460" name="Picture 3" descr="DCP02489"/>
          <p:cNvPicPr>
            <a:picLocks noChangeAspect="1" noChangeArrowheads="1"/>
          </p:cNvPicPr>
          <p:nvPr/>
        </p:nvPicPr>
        <p:blipFill>
          <a:blip r:embed="rId3" cstate="print"/>
          <a:srcRect/>
          <a:stretch>
            <a:fillRect/>
          </a:stretch>
        </p:blipFill>
        <p:spPr bwMode="auto">
          <a:xfrm>
            <a:off x="228600" y="1676400"/>
            <a:ext cx="5181600" cy="3886200"/>
          </a:xfrm>
          <a:prstGeom prst="rect">
            <a:avLst/>
          </a:prstGeom>
          <a:noFill/>
          <a:ln w="9525">
            <a:noFill/>
            <a:miter lim="800000"/>
            <a:headEnd/>
            <a:tailEnd/>
          </a:ln>
        </p:spPr>
      </p:pic>
      <p:pic>
        <p:nvPicPr>
          <p:cNvPr id="19461" name="Picture 4" descr="mill street development"/>
          <p:cNvPicPr>
            <a:picLocks noChangeAspect="1" noChangeArrowheads="1"/>
          </p:cNvPicPr>
          <p:nvPr/>
        </p:nvPicPr>
        <p:blipFill>
          <a:blip r:embed="rId4" cstate="print"/>
          <a:srcRect l="29034" t="20160" r="32344" b="7372"/>
          <a:stretch>
            <a:fillRect/>
          </a:stretch>
        </p:blipFill>
        <p:spPr bwMode="auto">
          <a:xfrm>
            <a:off x="5562600" y="1676400"/>
            <a:ext cx="2667000" cy="3886200"/>
          </a:xfrm>
          <a:prstGeom prst="rect">
            <a:avLst/>
          </a:prstGeom>
          <a:noFill/>
          <a:ln w="9525">
            <a:noFill/>
            <a:miter lim="800000"/>
            <a:headEnd/>
            <a:tailEnd/>
          </a:ln>
        </p:spPr>
      </p:pic>
    </p:spTree>
    <p:extLst>
      <p:ext uri="{BB962C8B-B14F-4D97-AF65-F5344CB8AC3E}">
        <p14:creationId xmlns:p14="http://schemas.microsoft.com/office/powerpoint/2010/main" val="410882911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p:spPr>
        <p:txBody>
          <a:bodyPr/>
          <a:lstStyle/>
          <a:p>
            <a:fld id="{BC164110-3E7D-4AF5-B392-148F0415C981}" type="slidenum">
              <a:rPr lang="en-US" smtClean="0"/>
              <a:pPr/>
              <a:t>73</a:t>
            </a:fld>
            <a:endParaRPr lang="en-US" smtClean="0"/>
          </a:p>
        </p:txBody>
      </p:sp>
      <p:sp>
        <p:nvSpPr>
          <p:cNvPr id="18435" name="Rectangle 2"/>
          <p:cNvSpPr>
            <a:spLocks noGrp="1" noChangeArrowheads="1"/>
          </p:cNvSpPr>
          <p:nvPr>
            <p:ph type="title"/>
          </p:nvPr>
        </p:nvSpPr>
        <p:spPr>
          <a:xfrm>
            <a:off x="457200" y="152400"/>
            <a:ext cx="8229600" cy="1265238"/>
          </a:xfrm>
        </p:spPr>
        <p:txBody>
          <a:bodyPr>
            <a:normAutofit fontScale="90000"/>
          </a:bodyPr>
          <a:lstStyle/>
          <a:p>
            <a:pPr eaLnBrk="1" hangingPunct="1"/>
            <a:r>
              <a:rPr lang="en-US" sz="4000" smtClean="0">
                <a:solidFill>
                  <a:srgbClr val="000000"/>
                </a:solidFill>
              </a:rPr>
              <a:t>Worcester Massachusetts</a:t>
            </a:r>
            <a:br>
              <a:rPr lang="en-US" sz="4000" smtClean="0">
                <a:solidFill>
                  <a:srgbClr val="000000"/>
                </a:solidFill>
              </a:rPr>
            </a:br>
            <a:r>
              <a:rPr lang="en-US" sz="4000" smtClean="0">
                <a:solidFill>
                  <a:srgbClr val="000000"/>
                </a:solidFill>
              </a:rPr>
              <a:t>and nine surrounding towns</a:t>
            </a:r>
          </a:p>
        </p:txBody>
      </p:sp>
      <p:pic>
        <p:nvPicPr>
          <p:cNvPr id="18436" name="Picture 3" descr="smgray"/>
          <p:cNvPicPr>
            <a:picLocks noGrp="1" noChangeAspect="1" noChangeArrowheads="1"/>
          </p:cNvPicPr>
          <p:nvPr>
            <p:ph idx="1"/>
          </p:nvPr>
        </p:nvPicPr>
        <p:blipFill>
          <a:blip r:embed="rId2" cstate="print"/>
          <a:srcRect/>
          <a:stretch>
            <a:fillRect/>
          </a:stretch>
        </p:blipFill>
        <p:spPr>
          <a:xfrm>
            <a:off x="685800" y="639763"/>
            <a:ext cx="7772400" cy="6218237"/>
          </a:xfrm>
          <a:noFill/>
        </p:spPr>
      </p:pic>
      <p:sp>
        <p:nvSpPr>
          <p:cNvPr id="5" name="Rectangle 4"/>
          <p:cNvSpPr/>
          <p:nvPr/>
        </p:nvSpPr>
        <p:spPr>
          <a:xfrm>
            <a:off x="3429000" y="3886200"/>
            <a:ext cx="9906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Box 1"/>
          <p:cNvSpPr txBox="1"/>
          <p:nvPr/>
        </p:nvSpPr>
        <p:spPr>
          <a:xfrm>
            <a:off x="304800" y="5715000"/>
            <a:ext cx="8077200" cy="923330"/>
          </a:xfrm>
          <a:prstGeom prst="rect">
            <a:avLst/>
          </a:prstGeom>
          <a:noFill/>
        </p:spPr>
        <p:txBody>
          <a:bodyPr wrap="square" rtlCol="0">
            <a:spAutoFit/>
          </a:bodyPr>
          <a:lstStyle/>
          <a:p>
            <a:pPr lvl="0"/>
            <a:r>
              <a:rPr lang="en-US" dirty="0"/>
              <a:t>Pontius Jr, Robert Gilmore and Jeffrey </a:t>
            </a:r>
            <a:r>
              <a:rPr lang="en-US" dirty="0" err="1"/>
              <a:t>Malanson</a:t>
            </a:r>
            <a:r>
              <a:rPr lang="en-US" dirty="0"/>
              <a:t>. 2005. Comparison of the structure and accuracy of two land change models. International Journal of Geographical Information Science 19(2): 243-265</a:t>
            </a:r>
            <a:r>
              <a:rPr lang="en-US" dirty="0" smtClean="0"/>
              <a:t>.</a:t>
            </a:r>
            <a:endParaRPr lang="en-US" dirty="0"/>
          </a:p>
        </p:txBody>
      </p:sp>
    </p:spTree>
    <p:extLst>
      <p:ext uri="{BB962C8B-B14F-4D97-AF65-F5344CB8AC3E}">
        <p14:creationId xmlns:p14="http://schemas.microsoft.com/office/powerpoint/2010/main" val="165757909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2"/>
          </p:nvPr>
        </p:nvSpPr>
        <p:spPr>
          <a:noFill/>
        </p:spPr>
        <p:txBody>
          <a:bodyPr/>
          <a:lstStyle/>
          <a:p>
            <a:fld id="{71437956-F1FB-41A4-8361-995E0AAFB95E}" type="slidenum">
              <a:rPr lang="en-US" smtClean="0"/>
              <a:pPr/>
              <a:t>74</a:t>
            </a:fld>
            <a:endParaRPr lang="en-US" smtClean="0"/>
          </a:p>
        </p:txBody>
      </p:sp>
      <p:sp>
        <p:nvSpPr>
          <p:cNvPr id="20483" name="Rectangle 2"/>
          <p:cNvSpPr>
            <a:spLocks noGrp="1" noChangeArrowheads="1"/>
          </p:cNvSpPr>
          <p:nvPr>
            <p:ph type="title"/>
          </p:nvPr>
        </p:nvSpPr>
        <p:spPr/>
        <p:txBody>
          <a:bodyPr/>
          <a:lstStyle/>
          <a:p>
            <a:pPr eaLnBrk="1" hangingPunct="1"/>
            <a:r>
              <a:rPr lang="en-US" smtClean="0"/>
              <a:t>Built 1971</a:t>
            </a:r>
          </a:p>
        </p:txBody>
      </p:sp>
      <p:pic>
        <p:nvPicPr>
          <p:cNvPr id="20484" name="Picture 3" descr="COLOR_BUILT71"/>
          <p:cNvPicPr>
            <a:picLocks noChangeAspect="1" noChangeArrowheads="1"/>
          </p:cNvPicPr>
          <p:nvPr/>
        </p:nvPicPr>
        <p:blipFill>
          <a:blip r:embed="rId2" cstate="print"/>
          <a:srcRect/>
          <a:stretch>
            <a:fillRect/>
          </a:stretch>
        </p:blipFill>
        <p:spPr bwMode="auto">
          <a:xfrm>
            <a:off x="1371600" y="1257300"/>
            <a:ext cx="6400800" cy="5600700"/>
          </a:xfrm>
          <a:prstGeom prst="rect">
            <a:avLst/>
          </a:prstGeom>
          <a:noFill/>
          <a:ln w="9525">
            <a:noFill/>
            <a:miter lim="800000"/>
            <a:headEnd/>
            <a:tailEnd/>
          </a:ln>
        </p:spPr>
      </p:pic>
    </p:spTree>
    <p:extLst>
      <p:ext uri="{BB962C8B-B14F-4D97-AF65-F5344CB8AC3E}">
        <p14:creationId xmlns:p14="http://schemas.microsoft.com/office/powerpoint/2010/main" val="18611996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p:spPr>
        <p:txBody>
          <a:bodyPr/>
          <a:lstStyle/>
          <a:p>
            <a:fld id="{ACB4F7A0-9365-480E-ABC1-35FDCF289281}" type="slidenum">
              <a:rPr lang="en-US" smtClean="0"/>
              <a:pPr/>
              <a:t>75</a:t>
            </a:fld>
            <a:endParaRPr lang="en-US" smtClean="0"/>
          </a:p>
        </p:txBody>
      </p:sp>
      <p:sp>
        <p:nvSpPr>
          <p:cNvPr id="21507" name="Rectangle 2"/>
          <p:cNvSpPr>
            <a:spLocks noGrp="1" noChangeArrowheads="1"/>
          </p:cNvSpPr>
          <p:nvPr>
            <p:ph type="title"/>
          </p:nvPr>
        </p:nvSpPr>
        <p:spPr/>
        <p:txBody>
          <a:bodyPr/>
          <a:lstStyle/>
          <a:p>
            <a:pPr eaLnBrk="1" hangingPunct="1"/>
            <a:r>
              <a:rPr lang="en-US" smtClean="0"/>
              <a:t>Built 1985</a:t>
            </a:r>
          </a:p>
        </p:txBody>
      </p:sp>
      <p:pic>
        <p:nvPicPr>
          <p:cNvPr id="21508" name="Picture 3" descr="COLOR_BUILT85"/>
          <p:cNvPicPr>
            <a:picLocks noChangeAspect="1" noChangeArrowheads="1"/>
          </p:cNvPicPr>
          <p:nvPr/>
        </p:nvPicPr>
        <p:blipFill>
          <a:blip r:embed="rId2" cstate="print"/>
          <a:srcRect/>
          <a:stretch>
            <a:fillRect/>
          </a:stretch>
        </p:blipFill>
        <p:spPr bwMode="auto">
          <a:xfrm>
            <a:off x="1371600" y="1254125"/>
            <a:ext cx="6400800" cy="5603875"/>
          </a:xfrm>
          <a:prstGeom prst="rect">
            <a:avLst/>
          </a:prstGeom>
          <a:noFill/>
          <a:ln w="9525">
            <a:noFill/>
            <a:miter lim="800000"/>
            <a:headEnd/>
            <a:tailEnd/>
          </a:ln>
        </p:spPr>
      </p:pic>
    </p:spTree>
    <p:extLst>
      <p:ext uri="{BB962C8B-B14F-4D97-AF65-F5344CB8AC3E}">
        <p14:creationId xmlns:p14="http://schemas.microsoft.com/office/powerpoint/2010/main" val="187590657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p:spPr>
        <p:txBody>
          <a:bodyPr/>
          <a:lstStyle/>
          <a:p>
            <a:fld id="{64A6CFB4-EFB8-4E60-9B5C-AAC05548B677}" type="slidenum">
              <a:rPr lang="en-US" smtClean="0"/>
              <a:pPr/>
              <a:t>76</a:t>
            </a:fld>
            <a:endParaRPr lang="en-US" smtClean="0"/>
          </a:p>
        </p:txBody>
      </p:sp>
      <p:sp>
        <p:nvSpPr>
          <p:cNvPr id="22531" name="Rectangle 2"/>
          <p:cNvSpPr>
            <a:spLocks noGrp="1" noChangeArrowheads="1"/>
          </p:cNvSpPr>
          <p:nvPr>
            <p:ph type="title"/>
          </p:nvPr>
        </p:nvSpPr>
        <p:spPr/>
        <p:txBody>
          <a:bodyPr/>
          <a:lstStyle/>
          <a:p>
            <a:pPr eaLnBrk="1" hangingPunct="1"/>
            <a:r>
              <a:rPr lang="en-US" smtClean="0"/>
              <a:t>Built 1999</a:t>
            </a:r>
          </a:p>
        </p:txBody>
      </p:sp>
      <p:pic>
        <p:nvPicPr>
          <p:cNvPr id="22532" name="Picture 3" descr="COLOR_BUILT99"/>
          <p:cNvPicPr>
            <a:picLocks noChangeAspect="1" noChangeArrowheads="1"/>
          </p:cNvPicPr>
          <p:nvPr/>
        </p:nvPicPr>
        <p:blipFill>
          <a:blip r:embed="rId2" cstate="print"/>
          <a:srcRect/>
          <a:stretch>
            <a:fillRect/>
          </a:stretch>
        </p:blipFill>
        <p:spPr bwMode="auto">
          <a:xfrm>
            <a:off x="1371600" y="1250950"/>
            <a:ext cx="6400800" cy="5607050"/>
          </a:xfrm>
          <a:prstGeom prst="rect">
            <a:avLst/>
          </a:prstGeom>
          <a:noFill/>
          <a:ln w="9525">
            <a:noFill/>
            <a:miter lim="800000"/>
            <a:headEnd/>
            <a:tailEnd/>
          </a:ln>
        </p:spPr>
      </p:pic>
    </p:spTree>
    <p:extLst>
      <p:ext uri="{BB962C8B-B14F-4D97-AF65-F5344CB8AC3E}">
        <p14:creationId xmlns:p14="http://schemas.microsoft.com/office/powerpoint/2010/main" val="264038804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a:spLocks noGrp="1"/>
          </p:cNvSpPr>
          <p:nvPr>
            <p:ph type="sldNum" sz="quarter" idx="12"/>
          </p:nvPr>
        </p:nvSpPr>
        <p:spPr>
          <a:noFill/>
        </p:spPr>
        <p:txBody>
          <a:bodyPr/>
          <a:lstStyle/>
          <a:p>
            <a:fld id="{F4BF62C6-32A9-4099-8E60-DEF524457781}" type="slidenum">
              <a:rPr lang="en-US" smtClean="0"/>
              <a:pPr/>
              <a:t>77</a:t>
            </a:fld>
            <a:endParaRPr lang="en-US" smtClean="0"/>
          </a:p>
        </p:txBody>
      </p:sp>
      <p:sp>
        <p:nvSpPr>
          <p:cNvPr id="23555" name="Rectangle 2"/>
          <p:cNvSpPr>
            <a:spLocks noGrp="1" noChangeArrowheads="1"/>
          </p:cNvSpPr>
          <p:nvPr>
            <p:ph type="title"/>
          </p:nvPr>
        </p:nvSpPr>
        <p:spPr/>
        <p:txBody>
          <a:bodyPr/>
          <a:lstStyle/>
          <a:p>
            <a:pPr eaLnBrk="1" hangingPunct="1"/>
            <a:r>
              <a:rPr lang="en-US" smtClean="0"/>
              <a:t>Signal to Calibrate 1971-1985</a:t>
            </a:r>
          </a:p>
        </p:txBody>
      </p:sp>
      <p:pic>
        <p:nvPicPr>
          <p:cNvPr id="23556" name="Picture 3" descr="COLOR_71-85_CROSS"/>
          <p:cNvPicPr>
            <a:picLocks noChangeAspect="1" noChangeArrowheads="1"/>
          </p:cNvPicPr>
          <p:nvPr/>
        </p:nvPicPr>
        <p:blipFill>
          <a:blip r:embed="rId2" cstate="print"/>
          <a:srcRect/>
          <a:stretch>
            <a:fillRect/>
          </a:stretch>
        </p:blipFill>
        <p:spPr bwMode="auto">
          <a:xfrm>
            <a:off x="914400" y="1260475"/>
            <a:ext cx="7315200" cy="5597525"/>
          </a:xfrm>
          <a:prstGeom prst="rect">
            <a:avLst/>
          </a:prstGeom>
          <a:noFill/>
          <a:ln w="9525">
            <a:noFill/>
            <a:miter lim="800000"/>
            <a:headEnd/>
            <a:tailEnd/>
          </a:ln>
        </p:spPr>
      </p:pic>
    </p:spTree>
    <p:extLst>
      <p:ext uri="{BB962C8B-B14F-4D97-AF65-F5344CB8AC3E}">
        <p14:creationId xmlns:p14="http://schemas.microsoft.com/office/powerpoint/2010/main" val="14527333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a:noFill/>
        </p:spPr>
        <p:txBody>
          <a:bodyPr/>
          <a:lstStyle/>
          <a:p>
            <a:fld id="{5ED825CC-7125-4702-9370-5C7326202BFD}" type="slidenum">
              <a:rPr lang="en-US" smtClean="0"/>
              <a:pPr/>
              <a:t>78</a:t>
            </a:fld>
            <a:endParaRPr lang="en-US" smtClean="0"/>
          </a:p>
        </p:txBody>
      </p:sp>
      <p:sp>
        <p:nvSpPr>
          <p:cNvPr id="24579" name="Rectangle 2"/>
          <p:cNvSpPr>
            <a:spLocks noGrp="1" noChangeArrowheads="1"/>
          </p:cNvSpPr>
          <p:nvPr>
            <p:ph type="title"/>
          </p:nvPr>
        </p:nvSpPr>
        <p:spPr/>
        <p:txBody>
          <a:bodyPr/>
          <a:lstStyle/>
          <a:p>
            <a:pPr eaLnBrk="1" hangingPunct="1"/>
            <a:r>
              <a:rPr lang="en-US" smtClean="0"/>
              <a:t>Pattern to Predict 1985-1999</a:t>
            </a:r>
          </a:p>
        </p:txBody>
      </p:sp>
      <p:pic>
        <p:nvPicPr>
          <p:cNvPr id="24580" name="Picture 3" descr="COLOR_85-99_CROSS"/>
          <p:cNvPicPr>
            <a:picLocks noChangeAspect="1" noChangeArrowheads="1"/>
          </p:cNvPicPr>
          <p:nvPr/>
        </p:nvPicPr>
        <p:blipFill>
          <a:blip r:embed="rId2" cstate="print"/>
          <a:srcRect/>
          <a:stretch>
            <a:fillRect/>
          </a:stretch>
        </p:blipFill>
        <p:spPr bwMode="auto">
          <a:xfrm>
            <a:off x="914400" y="1260475"/>
            <a:ext cx="7315200" cy="5597525"/>
          </a:xfrm>
          <a:prstGeom prst="rect">
            <a:avLst/>
          </a:prstGeom>
          <a:noFill/>
          <a:ln w="9525">
            <a:noFill/>
            <a:miter lim="800000"/>
            <a:headEnd/>
            <a:tailEnd/>
          </a:ln>
        </p:spPr>
      </p:pic>
    </p:spTree>
    <p:extLst>
      <p:ext uri="{BB962C8B-B14F-4D97-AF65-F5344CB8AC3E}">
        <p14:creationId xmlns:p14="http://schemas.microsoft.com/office/powerpoint/2010/main" val="3695652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5"/>
          <p:cNvSpPr>
            <a:spLocks noGrp="1"/>
          </p:cNvSpPr>
          <p:nvPr>
            <p:ph type="sldNum" sz="quarter" idx="12"/>
          </p:nvPr>
        </p:nvSpPr>
        <p:spPr>
          <a:noFill/>
        </p:spPr>
        <p:txBody>
          <a:bodyPr/>
          <a:lstStyle/>
          <a:p>
            <a:fld id="{FDDA5DA7-7FE2-4417-9E62-62987ABD756F}" type="slidenum">
              <a:rPr lang="en-US" smtClean="0"/>
              <a:pPr/>
              <a:t>79</a:t>
            </a:fld>
            <a:endParaRPr lang="en-US" smtClean="0"/>
          </a:p>
        </p:txBody>
      </p:sp>
      <p:sp>
        <p:nvSpPr>
          <p:cNvPr id="108547" name="Rectangle 2"/>
          <p:cNvSpPr>
            <a:spLocks noGrp="1" noChangeArrowheads="1"/>
          </p:cNvSpPr>
          <p:nvPr>
            <p:ph type="ctrTitle"/>
          </p:nvPr>
        </p:nvSpPr>
        <p:spPr>
          <a:xfrm>
            <a:off x="685800" y="152400"/>
            <a:ext cx="7772400" cy="1470025"/>
          </a:xfrm>
        </p:spPr>
        <p:txBody>
          <a:bodyPr/>
          <a:lstStyle/>
          <a:p>
            <a:pPr eaLnBrk="1" hangingPunct="1"/>
            <a:r>
              <a:rPr lang="en-US" dirty="0" smtClean="0"/>
              <a:t>Paint analogy for quantity and allocation</a:t>
            </a:r>
          </a:p>
        </p:txBody>
      </p:sp>
      <p:pic>
        <p:nvPicPr>
          <p:cNvPr id="108548" name="Picture 3" descr="DCP08744"/>
          <p:cNvPicPr>
            <a:picLocks noChangeAspect="1" noChangeArrowheads="1"/>
          </p:cNvPicPr>
          <p:nvPr/>
        </p:nvPicPr>
        <p:blipFill>
          <a:blip r:embed="rId2" cstate="print"/>
          <a:srcRect/>
          <a:stretch>
            <a:fillRect/>
          </a:stretch>
        </p:blipFill>
        <p:spPr bwMode="auto">
          <a:xfrm>
            <a:off x="1295400" y="1638300"/>
            <a:ext cx="6553200" cy="4914900"/>
          </a:xfrm>
          <a:prstGeom prst="rect">
            <a:avLst/>
          </a:prstGeom>
          <a:noFill/>
          <a:ln w="9525">
            <a:noFill/>
            <a:miter lim="800000"/>
            <a:headEnd/>
            <a:tailEnd/>
          </a:ln>
        </p:spPr>
      </p:pic>
    </p:spTree>
    <p:extLst>
      <p:ext uri="{BB962C8B-B14F-4D97-AF65-F5344CB8AC3E}">
        <p14:creationId xmlns:p14="http://schemas.microsoft.com/office/powerpoint/2010/main" val="4749974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levels of Intensity Analysis</a:t>
            </a:r>
            <a:endParaRPr lang="en-US" dirty="0"/>
          </a:p>
        </p:txBody>
      </p:sp>
      <p:sp>
        <p:nvSpPr>
          <p:cNvPr id="3" name="Content Placeholder 2"/>
          <p:cNvSpPr>
            <a:spLocks noGrp="1"/>
          </p:cNvSpPr>
          <p:nvPr>
            <p:ph idx="1"/>
          </p:nvPr>
        </p:nvSpPr>
        <p:spPr>
          <a:xfrm>
            <a:off x="457200" y="1600200"/>
            <a:ext cx="8229600" cy="5105400"/>
          </a:xfrm>
        </p:spPr>
        <p:txBody>
          <a:bodyPr>
            <a:normAutofit fontScale="85000" lnSpcReduction="10000"/>
          </a:bodyPr>
          <a:lstStyle/>
          <a:p>
            <a:pPr marL="514350" indent="-514350">
              <a:buFont typeface="+mj-lt"/>
              <a:buAutoNum type="arabicPeriod"/>
            </a:pPr>
            <a:r>
              <a:rPr lang="en-US" dirty="0" smtClean="0"/>
              <a:t>Interval level compares the annual change across time intervals.</a:t>
            </a:r>
          </a:p>
          <a:p>
            <a:pPr marL="514350" indent="-514350">
              <a:buFont typeface="+mj-lt"/>
              <a:buAutoNum type="arabicPeriod"/>
            </a:pPr>
            <a:r>
              <a:rPr lang="en-US" dirty="0" smtClean="0"/>
              <a:t>Category level measures for each time interval: the size of each category’s loss relative to the size of the category at the interval’s initial time point, and </a:t>
            </a:r>
            <a:r>
              <a:rPr lang="en-US" dirty="0"/>
              <a:t>the size of each category’s </a:t>
            </a:r>
            <a:r>
              <a:rPr lang="en-US" dirty="0" smtClean="0"/>
              <a:t>gain relative </a:t>
            </a:r>
            <a:r>
              <a:rPr lang="en-US" dirty="0"/>
              <a:t>to the size of the category at the interval’s </a:t>
            </a:r>
            <a:r>
              <a:rPr lang="en-US" dirty="0" smtClean="0"/>
              <a:t>end time </a:t>
            </a:r>
            <a:r>
              <a:rPr lang="en-US" dirty="0"/>
              <a:t>point</a:t>
            </a:r>
            <a:r>
              <a:rPr lang="en-US" dirty="0" smtClean="0"/>
              <a:t>.</a:t>
            </a:r>
          </a:p>
          <a:p>
            <a:pPr marL="514350" indent="-514350">
              <a:buFont typeface="+mj-lt"/>
              <a:buAutoNum type="arabicPeriod"/>
            </a:pPr>
            <a:r>
              <a:rPr lang="en-US" dirty="0" smtClean="0"/>
              <a:t>Transition level measures for each transition in each time interval: the size of the transition’s gain relative to the size of the categories at the initial time point, and </a:t>
            </a:r>
            <a:r>
              <a:rPr lang="en-US" dirty="0"/>
              <a:t>the size of the transition’s </a:t>
            </a:r>
            <a:r>
              <a:rPr lang="en-US" dirty="0" smtClean="0"/>
              <a:t>loss relative </a:t>
            </a:r>
            <a:r>
              <a:rPr lang="en-US" dirty="0"/>
              <a:t>to the size of the categories at the </a:t>
            </a:r>
            <a:r>
              <a:rPr lang="en-US" dirty="0" smtClean="0"/>
              <a:t>end time point.</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8</a:t>
            </a:fld>
            <a:endParaRPr lang="en-US"/>
          </a:p>
        </p:txBody>
      </p:sp>
    </p:spTree>
    <p:extLst>
      <p:ext uri="{BB962C8B-B14F-4D97-AF65-F5344CB8AC3E}">
        <p14:creationId xmlns:p14="http://schemas.microsoft.com/office/powerpoint/2010/main" val="392066101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5"/>
          <p:cNvSpPr>
            <a:spLocks noGrp="1"/>
          </p:cNvSpPr>
          <p:nvPr>
            <p:ph type="sldNum" sz="quarter" idx="12"/>
          </p:nvPr>
        </p:nvSpPr>
        <p:spPr>
          <a:noFill/>
        </p:spPr>
        <p:txBody>
          <a:bodyPr/>
          <a:lstStyle/>
          <a:p>
            <a:fld id="{FDAB7FB7-24BB-4436-99E7-ECD69BFB399C}" type="slidenum">
              <a:rPr lang="en-US" smtClean="0"/>
              <a:pPr/>
              <a:t>80</a:t>
            </a:fld>
            <a:endParaRPr lang="en-US" smtClean="0"/>
          </a:p>
        </p:txBody>
      </p:sp>
      <p:pic>
        <p:nvPicPr>
          <p:cNvPr id="25603" name="Picture 2" descr="Quantity - 70-00"/>
          <p:cNvPicPr>
            <a:picLocks noChangeAspect="1" noChangeArrowheads="1"/>
          </p:cNvPicPr>
          <p:nvPr/>
        </p:nvPicPr>
        <p:blipFill>
          <a:blip r:embed="rId2" cstate="print"/>
          <a:srcRect/>
          <a:stretch>
            <a:fillRect/>
          </a:stretch>
        </p:blipFill>
        <p:spPr bwMode="auto">
          <a:xfrm>
            <a:off x="914400" y="1676400"/>
            <a:ext cx="7010400" cy="4800600"/>
          </a:xfrm>
          <a:prstGeom prst="rect">
            <a:avLst/>
          </a:prstGeom>
          <a:noFill/>
          <a:ln w="9525">
            <a:noFill/>
            <a:miter lim="800000"/>
            <a:headEnd/>
            <a:tailEnd/>
          </a:ln>
        </p:spPr>
      </p:pic>
      <p:sp>
        <p:nvSpPr>
          <p:cNvPr id="25604" name="Rectangle 3"/>
          <p:cNvSpPr>
            <a:spLocks noGrp="1" noChangeArrowheads="1"/>
          </p:cNvSpPr>
          <p:nvPr>
            <p:ph type="title"/>
          </p:nvPr>
        </p:nvSpPr>
        <p:spPr/>
        <p:txBody>
          <a:bodyPr/>
          <a:lstStyle/>
          <a:p>
            <a:pPr eaLnBrk="1" hangingPunct="1"/>
            <a:r>
              <a:rPr lang="en-US" smtClean="0"/>
              <a:t>Quantity of Built</a:t>
            </a:r>
          </a:p>
        </p:txBody>
      </p:sp>
      <p:sp>
        <p:nvSpPr>
          <p:cNvPr id="25605" name="Rectangle 4"/>
          <p:cNvSpPr>
            <a:spLocks noChangeArrowheads="1"/>
          </p:cNvSpPr>
          <p:nvPr/>
        </p:nvSpPr>
        <p:spPr bwMode="auto">
          <a:xfrm>
            <a:off x="1828800" y="4724400"/>
            <a:ext cx="2362200" cy="533400"/>
          </a:xfrm>
          <a:prstGeom prst="rect">
            <a:avLst/>
          </a:prstGeom>
          <a:noFill/>
          <a:ln w="9525">
            <a:noFill/>
            <a:miter lim="800000"/>
            <a:headEnd/>
            <a:tailEnd/>
          </a:ln>
        </p:spPr>
        <p:txBody>
          <a:bodyPr wrap="none" anchor="ctr"/>
          <a:lstStyle/>
          <a:p>
            <a:pPr algn="ctr"/>
            <a:r>
              <a:rPr lang="en-US" sz="2400"/>
              <a:t>Calibration</a:t>
            </a:r>
          </a:p>
        </p:txBody>
      </p:sp>
      <p:sp>
        <p:nvSpPr>
          <p:cNvPr id="25606" name="Rectangle 5"/>
          <p:cNvSpPr>
            <a:spLocks noChangeArrowheads="1"/>
          </p:cNvSpPr>
          <p:nvPr/>
        </p:nvSpPr>
        <p:spPr bwMode="auto">
          <a:xfrm>
            <a:off x="4419600" y="3352800"/>
            <a:ext cx="2362200" cy="533400"/>
          </a:xfrm>
          <a:prstGeom prst="rect">
            <a:avLst/>
          </a:prstGeom>
          <a:noFill/>
          <a:ln w="9525">
            <a:noFill/>
            <a:miter lim="800000"/>
            <a:headEnd/>
            <a:tailEnd/>
          </a:ln>
        </p:spPr>
        <p:txBody>
          <a:bodyPr wrap="none" anchor="ctr"/>
          <a:lstStyle/>
          <a:p>
            <a:pPr algn="ctr"/>
            <a:r>
              <a:rPr lang="en-US" sz="2400"/>
              <a:t>Extrapolation</a:t>
            </a:r>
          </a:p>
        </p:txBody>
      </p:sp>
      <p:sp>
        <p:nvSpPr>
          <p:cNvPr id="25607" name="Rectangle 6"/>
          <p:cNvSpPr>
            <a:spLocks noChangeArrowheads="1"/>
          </p:cNvSpPr>
          <p:nvPr/>
        </p:nvSpPr>
        <p:spPr bwMode="auto">
          <a:xfrm>
            <a:off x="6400800" y="2133600"/>
            <a:ext cx="2362200" cy="533400"/>
          </a:xfrm>
          <a:prstGeom prst="rect">
            <a:avLst/>
          </a:prstGeom>
          <a:noFill/>
          <a:ln w="9525">
            <a:noFill/>
            <a:miter lim="800000"/>
            <a:headEnd/>
            <a:tailEnd/>
          </a:ln>
        </p:spPr>
        <p:txBody>
          <a:bodyPr wrap="none" anchor="ctr"/>
          <a:lstStyle/>
          <a:p>
            <a:pPr algn="ctr"/>
            <a:r>
              <a:rPr lang="en-US" sz="2400"/>
              <a:t>Validation</a:t>
            </a:r>
          </a:p>
        </p:txBody>
      </p:sp>
      <p:sp>
        <p:nvSpPr>
          <p:cNvPr id="25608" name="Line 7"/>
          <p:cNvSpPr>
            <a:spLocks noChangeShapeType="1"/>
          </p:cNvSpPr>
          <p:nvPr/>
        </p:nvSpPr>
        <p:spPr bwMode="auto">
          <a:xfrm flipH="1" flipV="1">
            <a:off x="1752600" y="4953000"/>
            <a:ext cx="457200" cy="0"/>
          </a:xfrm>
          <a:prstGeom prst="line">
            <a:avLst/>
          </a:prstGeom>
          <a:noFill/>
          <a:ln w="9525">
            <a:solidFill>
              <a:schemeClr val="tx1"/>
            </a:solidFill>
            <a:round/>
            <a:headEnd/>
            <a:tailEnd type="triangle" w="med" len="med"/>
          </a:ln>
        </p:spPr>
        <p:txBody>
          <a:bodyPr/>
          <a:lstStyle/>
          <a:p>
            <a:endParaRPr lang="en-US"/>
          </a:p>
        </p:txBody>
      </p:sp>
      <p:sp>
        <p:nvSpPr>
          <p:cNvPr id="25609" name="Line 8"/>
          <p:cNvSpPr>
            <a:spLocks noChangeShapeType="1"/>
          </p:cNvSpPr>
          <p:nvPr/>
        </p:nvSpPr>
        <p:spPr bwMode="auto">
          <a:xfrm flipV="1">
            <a:off x="3581400" y="3810000"/>
            <a:ext cx="533400" cy="1066800"/>
          </a:xfrm>
          <a:prstGeom prst="line">
            <a:avLst/>
          </a:prstGeom>
          <a:noFill/>
          <a:ln w="9525">
            <a:solidFill>
              <a:schemeClr val="tx1"/>
            </a:solidFill>
            <a:round/>
            <a:headEnd/>
            <a:tailEnd type="triangle" w="med" len="med"/>
          </a:ln>
        </p:spPr>
        <p:txBody>
          <a:bodyPr/>
          <a:lstStyle/>
          <a:p>
            <a:endParaRPr lang="en-US"/>
          </a:p>
        </p:txBody>
      </p:sp>
      <p:sp>
        <p:nvSpPr>
          <p:cNvPr id="25610" name="Line 9"/>
          <p:cNvSpPr>
            <a:spLocks noChangeShapeType="1"/>
          </p:cNvSpPr>
          <p:nvPr/>
        </p:nvSpPr>
        <p:spPr bwMode="auto">
          <a:xfrm flipH="1" flipV="1">
            <a:off x="6629400" y="2286000"/>
            <a:ext cx="228600" cy="76200"/>
          </a:xfrm>
          <a:prstGeom prst="line">
            <a:avLst/>
          </a:prstGeom>
          <a:noFill/>
          <a:ln w="9525">
            <a:solidFill>
              <a:schemeClr val="tx1"/>
            </a:solidFill>
            <a:round/>
            <a:headEnd/>
            <a:tailEnd type="triangle" w="med" len="med"/>
          </a:ln>
        </p:spPr>
        <p:txBody>
          <a:bodyPr/>
          <a:lstStyle/>
          <a:p>
            <a:endParaRPr lang="en-US"/>
          </a:p>
        </p:txBody>
      </p:sp>
      <p:sp>
        <p:nvSpPr>
          <p:cNvPr id="25611" name="Line 10"/>
          <p:cNvSpPr>
            <a:spLocks noChangeShapeType="1"/>
          </p:cNvSpPr>
          <p:nvPr/>
        </p:nvSpPr>
        <p:spPr bwMode="auto">
          <a:xfrm flipH="1">
            <a:off x="6629400" y="2438400"/>
            <a:ext cx="228600" cy="76200"/>
          </a:xfrm>
          <a:prstGeom prst="line">
            <a:avLst/>
          </a:prstGeom>
          <a:noFill/>
          <a:ln w="9525">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186424358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5"/>
          <p:cNvSpPr>
            <a:spLocks noGrp="1"/>
          </p:cNvSpPr>
          <p:nvPr>
            <p:ph type="sldNum" sz="quarter" idx="12"/>
          </p:nvPr>
        </p:nvSpPr>
        <p:spPr>
          <a:noFill/>
        </p:spPr>
        <p:txBody>
          <a:bodyPr/>
          <a:lstStyle/>
          <a:p>
            <a:fld id="{C08B1055-12DF-4CEC-BE6E-02E409F69FA2}" type="slidenum">
              <a:rPr lang="en-US" smtClean="0"/>
              <a:pPr/>
              <a:t>81</a:t>
            </a:fld>
            <a:endParaRPr lang="en-US" smtClean="0"/>
          </a:p>
        </p:txBody>
      </p:sp>
      <p:sp>
        <p:nvSpPr>
          <p:cNvPr id="26627" name="Rectangle 2"/>
          <p:cNvSpPr>
            <a:spLocks noGrp="1" noChangeArrowheads="1"/>
          </p:cNvSpPr>
          <p:nvPr>
            <p:ph type="title"/>
          </p:nvPr>
        </p:nvSpPr>
        <p:spPr/>
        <p:txBody>
          <a:bodyPr/>
          <a:lstStyle/>
          <a:p>
            <a:pPr eaLnBrk="1" hangingPunct="1"/>
            <a:r>
              <a:rPr lang="en-US" dirty="0" smtClean="0"/>
              <a:t>Topographic Slope versus Built</a:t>
            </a:r>
          </a:p>
        </p:txBody>
      </p:sp>
      <p:pic>
        <p:nvPicPr>
          <p:cNvPr id="26628" name="Picture 3" descr="COLOR_SLOPE"/>
          <p:cNvPicPr>
            <a:picLocks noChangeAspect="1" noChangeArrowheads="1"/>
          </p:cNvPicPr>
          <p:nvPr/>
        </p:nvPicPr>
        <p:blipFill>
          <a:blip r:embed="rId2" cstate="print"/>
          <a:srcRect/>
          <a:stretch>
            <a:fillRect/>
          </a:stretch>
        </p:blipFill>
        <p:spPr bwMode="auto">
          <a:xfrm>
            <a:off x="457200" y="1328738"/>
            <a:ext cx="3965575" cy="2822575"/>
          </a:xfrm>
          <a:prstGeom prst="rect">
            <a:avLst/>
          </a:prstGeom>
          <a:noFill/>
          <a:ln w="9525">
            <a:noFill/>
            <a:miter lim="800000"/>
            <a:headEnd/>
            <a:tailEnd/>
          </a:ln>
        </p:spPr>
      </p:pic>
      <p:pic>
        <p:nvPicPr>
          <p:cNvPr id="26629" name="Picture 4" descr="COLOR_BUILT85"/>
          <p:cNvPicPr>
            <a:picLocks noChangeAspect="1" noChangeArrowheads="1"/>
          </p:cNvPicPr>
          <p:nvPr/>
        </p:nvPicPr>
        <p:blipFill>
          <a:blip r:embed="rId3" cstate="print"/>
          <a:srcRect/>
          <a:stretch>
            <a:fillRect/>
          </a:stretch>
        </p:blipFill>
        <p:spPr bwMode="auto">
          <a:xfrm>
            <a:off x="457200" y="4057650"/>
            <a:ext cx="3197225" cy="2800350"/>
          </a:xfrm>
          <a:prstGeom prst="rect">
            <a:avLst/>
          </a:prstGeom>
          <a:noFill/>
          <a:ln w="9525">
            <a:noFill/>
            <a:miter lim="800000"/>
            <a:headEnd/>
            <a:tailEnd/>
          </a:ln>
        </p:spPr>
      </p:pic>
      <p:pic>
        <p:nvPicPr>
          <p:cNvPr id="26630" name="Picture 5" descr="Slope Lub Values"/>
          <p:cNvPicPr>
            <a:picLocks noChangeAspect="1" noChangeArrowheads="1"/>
          </p:cNvPicPr>
          <p:nvPr/>
        </p:nvPicPr>
        <p:blipFill>
          <a:blip r:embed="rId4" cstate="print"/>
          <a:srcRect/>
          <a:stretch>
            <a:fillRect/>
          </a:stretch>
        </p:blipFill>
        <p:spPr bwMode="auto">
          <a:xfrm>
            <a:off x="4419600" y="2438400"/>
            <a:ext cx="4724400" cy="3235325"/>
          </a:xfrm>
          <a:prstGeom prst="rect">
            <a:avLst/>
          </a:prstGeom>
          <a:noFill/>
          <a:ln w="9525">
            <a:noFill/>
            <a:miter lim="800000"/>
            <a:headEnd/>
            <a:tailEnd/>
          </a:ln>
        </p:spPr>
      </p:pic>
      <p:sp>
        <p:nvSpPr>
          <p:cNvPr id="26631" name="Rectangle 6"/>
          <p:cNvSpPr>
            <a:spLocks noChangeArrowheads="1"/>
          </p:cNvSpPr>
          <p:nvPr/>
        </p:nvSpPr>
        <p:spPr bwMode="auto">
          <a:xfrm>
            <a:off x="2971800" y="5638800"/>
            <a:ext cx="4038600" cy="914400"/>
          </a:xfrm>
          <a:prstGeom prst="rect">
            <a:avLst/>
          </a:prstGeom>
          <a:noFill/>
          <a:ln w="9525">
            <a:noFill/>
            <a:miter lim="800000"/>
            <a:headEnd/>
            <a:tailEnd/>
          </a:ln>
        </p:spPr>
        <p:txBody>
          <a:bodyPr wrap="none" anchor="ctr"/>
          <a:lstStyle/>
          <a:p>
            <a:r>
              <a:rPr lang="en-US" sz="2400"/>
              <a:t>Built map of 1985 for </a:t>
            </a:r>
          </a:p>
          <a:p>
            <a:r>
              <a:rPr lang="en-US" sz="2400"/>
              <a:t>calibration of spatial pattern.</a:t>
            </a:r>
          </a:p>
        </p:txBody>
      </p:sp>
      <p:sp>
        <p:nvSpPr>
          <p:cNvPr id="26632" name="Text Box 7"/>
          <p:cNvSpPr txBox="1">
            <a:spLocks noChangeArrowheads="1"/>
          </p:cNvSpPr>
          <p:nvPr/>
        </p:nvSpPr>
        <p:spPr bwMode="auto">
          <a:xfrm>
            <a:off x="6172200" y="5410200"/>
            <a:ext cx="1676400" cy="366713"/>
          </a:xfrm>
          <a:prstGeom prst="rect">
            <a:avLst/>
          </a:prstGeom>
          <a:solidFill>
            <a:schemeClr val="bg1"/>
          </a:solidFill>
          <a:ln w="9525">
            <a:noFill/>
            <a:miter lim="800000"/>
            <a:headEnd/>
            <a:tailEnd/>
          </a:ln>
        </p:spPr>
        <p:txBody>
          <a:bodyPr>
            <a:spAutoFit/>
          </a:bodyPr>
          <a:lstStyle/>
          <a:p>
            <a:pPr>
              <a:spcBef>
                <a:spcPct val="50000"/>
              </a:spcBef>
            </a:pPr>
            <a:r>
              <a:rPr lang="en-US" dirty="0"/>
              <a:t>Percent Built</a:t>
            </a:r>
          </a:p>
        </p:txBody>
      </p:sp>
    </p:spTree>
    <p:extLst>
      <p:ext uri="{BB962C8B-B14F-4D97-AF65-F5344CB8AC3E}">
        <p14:creationId xmlns:p14="http://schemas.microsoft.com/office/powerpoint/2010/main" val="246899323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p:spPr>
        <p:txBody>
          <a:bodyPr/>
          <a:lstStyle/>
          <a:p>
            <a:fld id="{0207C240-A539-41CF-9E28-3E7706A13DC2}" type="slidenum">
              <a:rPr lang="en-US" smtClean="0"/>
              <a:pPr/>
              <a:t>82</a:t>
            </a:fld>
            <a:endParaRPr lang="en-US" smtClean="0"/>
          </a:p>
        </p:txBody>
      </p:sp>
      <p:sp>
        <p:nvSpPr>
          <p:cNvPr id="28675" name="Rectangle 2"/>
          <p:cNvSpPr>
            <a:spLocks noGrp="1" noChangeArrowheads="1"/>
          </p:cNvSpPr>
          <p:nvPr>
            <p:ph type="title"/>
          </p:nvPr>
        </p:nvSpPr>
        <p:spPr/>
        <p:txBody>
          <a:bodyPr/>
          <a:lstStyle/>
          <a:p>
            <a:pPr eaLnBrk="1" hangingPunct="1"/>
            <a:r>
              <a:rPr lang="en-US" smtClean="0"/>
              <a:t>Suitability Map</a:t>
            </a:r>
          </a:p>
        </p:txBody>
      </p:sp>
      <p:pic>
        <p:nvPicPr>
          <p:cNvPr id="28676" name="Picture 3" descr="COLOR_SUITABILITY"/>
          <p:cNvPicPr>
            <a:picLocks noChangeAspect="1" noChangeArrowheads="1"/>
          </p:cNvPicPr>
          <p:nvPr/>
        </p:nvPicPr>
        <p:blipFill>
          <a:blip r:embed="rId2" cstate="print"/>
          <a:srcRect/>
          <a:stretch>
            <a:fillRect/>
          </a:stretch>
        </p:blipFill>
        <p:spPr bwMode="auto">
          <a:xfrm>
            <a:off x="1066800" y="1263650"/>
            <a:ext cx="7010400" cy="5594350"/>
          </a:xfrm>
          <a:prstGeom prst="rect">
            <a:avLst/>
          </a:prstGeom>
          <a:noFill/>
          <a:ln w="9525">
            <a:noFill/>
            <a:miter lim="800000"/>
            <a:headEnd/>
            <a:tailEnd/>
          </a:ln>
        </p:spPr>
      </p:pic>
    </p:spTree>
    <p:extLst>
      <p:ext uri="{BB962C8B-B14F-4D97-AF65-F5344CB8AC3E}">
        <p14:creationId xmlns:p14="http://schemas.microsoft.com/office/powerpoint/2010/main" val="291613620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p:spPr>
        <p:txBody>
          <a:bodyPr/>
          <a:lstStyle/>
          <a:p>
            <a:fld id="{ACB4F7A0-9365-480E-ABC1-35FDCF289281}" type="slidenum">
              <a:rPr lang="en-US" smtClean="0"/>
              <a:pPr/>
              <a:t>83</a:t>
            </a:fld>
            <a:endParaRPr lang="en-US" smtClean="0"/>
          </a:p>
        </p:txBody>
      </p:sp>
      <p:sp>
        <p:nvSpPr>
          <p:cNvPr id="21507" name="Rectangle 2"/>
          <p:cNvSpPr>
            <a:spLocks noGrp="1" noChangeArrowheads="1"/>
          </p:cNvSpPr>
          <p:nvPr>
            <p:ph type="title"/>
          </p:nvPr>
        </p:nvSpPr>
        <p:spPr/>
        <p:txBody>
          <a:bodyPr/>
          <a:lstStyle/>
          <a:p>
            <a:pPr eaLnBrk="1" hangingPunct="1"/>
            <a:r>
              <a:rPr lang="en-US" dirty="0" smtClean="0"/>
              <a:t>Simulation begins at 1985</a:t>
            </a:r>
          </a:p>
        </p:txBody>
      </p:sp>
      <p:pic>
        <p:nvPicPr>
          <p:cNvPr id="21508" name="Picture 3" descr="COLOR_BUILT85"/>
          <p:cNvPicPr>
            <a:picLocks noChangeAspect="1" noChangeArrowheads="1"/>
          </p:cNvPicPr>
          <p:nvPr/>
        </p:nvPicPr>
        <p:blipFill>
          <a:blip r:embed="rId2" cstate="print"/>
          <a:srcRect/>
          <a:stretch>
            <a:fillRect/>
          </a:stretch>
        </p:blipFill>
        <p:spPr bwMode="auto">
          <a:xfrm>
            <a:off x="1371600" y="1254125"/>
            <a:ext cx="6400800" cy="5603875"/>
          </a:xfrm>
          <a:prstGeom prst="rect">
            <a:avLst/>
          </a:prstGeom>
          <a:noFill/>
          <a:ln w="9525">
            <a:noFill/>
            <a:miter lim="800000"/>
            <a:headEnd/>
            <a:tailEnd/>
          </a:ln>
        </p:spPr>
      </p:pic>
    </p:spTree>
    <p:extLst>
      <p:ext uri="{BB962C8B-B14F-4D97-AF65-F5344CB8AC3E}">
        <p14:creationId xmlns:p14="http://schemas.microsoft.com/office/powerpoint/2010/main" val="316296201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p>
            <a:fld id="{21D31451-4311-4841-8AFE-DA7E24529C6B}" type="slidenum">
              <a:rPr lang="en-US" smtClean="0"/>
              <a:pPr/>
              <a:t>84</a:t>
            </a:fld>
            <a:endParaRPr lang="en-US" smtClean="0"/>
          </a:p>
        </p:txBody>
      </p:sp>
      <p:sp>
        <p:nvSpPr>
          <p:cNvPr id="32771" name="Rectangle 2"/>
          <p:cNvSpPr>
            <a:spLocks noGrp="1" noChangeArrowheads="1"/>
          </p:cNvSpPr>
          <p:nvPr>
            <p:ph type="title"/>
          </p:nvPr>
        </p:nvSpPr>
        <p:spPr/>
        <p:txBody>
          <a:bodyPr/>
          <a:lstStyle/>
          <a:p>
            <a:pPr eaLnBrk="1" hangingPunct="1"/>
            <a:r>
              <a:rPr lang="en-US" dirty="0" smtClean="0"/>
              <a:t>Predicted 1985-1999</a:t>
            </a:r>
          </a:p>
        </p:txBody>
      </p:sp>
      <p:pic>
        <p:nvPicPr>
          <p:cNvPr id="32772" name="Picture 3" descr="COLOR_BEST_1985"/>
          <p:cNvPicPr>
            <a:picLocks noChangeAspect="1" noChangeArrowheads="1"/>
          </p:cNvPicPr>
          <p:nvPr/>
        </p:nvPicPr>
        <p:blipFill>
          <a:blip r:embed="rId2" cstate="print"/>
          <a:srcRect/>
          <a:stretch>
            <a:fillRect/>
          </a:stretch>
        </p:blipFill>
        <p:spPr bwMode="auto">
          <a:xfrm>
            <a:off x="914400" y="1257300"/>
            <a:ext cx="7315200" cy="5600700"/>
          </a:xfrm>
          <a:prstGeom prst="rect">
            <a:avLst/>
          </a:prstGeom>
          <a:noFill/>
          <a:ln w="9525">
            <a:noFill/>
            <a:miter lim="800000"/>
            <a:headEnd/>
            <a:tailEnd/>
          </a:ln>
        </p:spPr>
      </p:pic>
    </p:spTree>
    <p:extLst>
      <p:ext uri="{BB962C8B-B14F-4D97-AF65-F5344CB8AC3E}">
        <p14:creationId xmlns:p14="http://schemas.microsoft.com/office/powerpoint/2010/main" val="64427374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p>
            <a:fld id="{1FE75DDF-68AE-4E3D-9302-CBAED710DBA2}" type="slidenum">
              <a:rPr lang="en-US" smtClean="0"/>
              <a:pPr/>
              <a:t>85</a:t>
            </a:fld>
            <a:endParaRPr lang="en-US" smtClean="0"/>
          </a:p>
        </p:txBody>
      </p:sp>
      <p:sp>
        <p:nvSpPr>
          <p:cNvPr id="33795" name="Rectangle 2"/>
          <p:cNvSpPr>
            <a:spLocks noGrp="1" noChangeArrowheads="1"/>
          </p:cNvSpPr>
          <p:nvPr>
            <p:ph type="title"/>
          </p:nvPr>
        </p:nvSpPr>
        <p:spPr/>
        <p:txBody>
          <a:bodyPr/>
          <a:lstStyle/>
          <a:p>
            <a:pPr eaLnBrk="1" hangingPunct="1"/>
            <a:r>
              <a:rPr lang="en-US" smtClean="0"/>
              <a:t>Observed 1985-1999</a:t>
            </a:r>
          </a:p>
        </p:txBody>
      </p:sp>
      <p:pic>
        <p:nvPicPr>
          <p:cNvPr id="33796" name="Picture 3" descr="COLOR_85-99_CROSS"/>
          <p:cNvPicPr>
            <a:picLocks noChangeAspect="1" noChangeArrowheads="1"/>
          </p:cNvPicPr>
          <p:nvPr/>
        </p:nvPicPr>
        <p:blipFill>
          <a:blip r:embed="rId2" cstate="print"/>
          <a:srcRect/>
          <a:stretch>
            <a:fillRect/>
          </a:stretch>
        </p:blipFill>
        <p:spPr bwMode="auto">
          <a:xfrm>
            <a:off x="914400" y="1254125"/>
            <a:ext cx="7315200" cy="5597525"/>
          </a:xfrm>
          <a:prstGeom prst="rect">
            <a:avLst/>
          </a:prstGeom>
          <a:noFill/>
          <a:ln w="9525">
            <a:noFill/>
            <a:miter lim="800000"/>
            <a:headEnd/>
            <a:tailEnd/>
          </a:ln>
        </p:spPr>
      </p:pic>
    </p:spTree>
    <p:extLst>
      <p:ext uri="{BB962C8B-B14F-4D97-AF65-F5344CB8AC3E}">
        <p14:creationId xmlns:p14="http://schemas.microsoft.com/office/powerpoint/2010/main" val="257893935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p:cNvSpPr>
            <a:spLocks noGrp="1"/>
          </p:cNvSpPr>
          <p:nvPr>
            <p:ph type="sldNum" sz="quarter" idx="12"/>
          </p:nvPr>
        </p:nvSpPr>
        <p:spPr>
          <a:noFill/>
        </p:spPr>
        <p:txBody>
          <a:bodyPr/>
          <a:lstStyle/>
          <a:p>
            <a:fld id="{8C12F844-3D31-40F1-95BB-05F4D56A7C92}" type="slidenum">
              <a:rPr lang="en-US" smtClean="0"/>
              <a:pPr/>
              <a:t>86</a:t>
            </a:fld>
            <a:endParaRPr lang="en-US" smtClean="0"/>
          </a:p>
        </p:txBody>
      </p:sp>
      <p:sp>
        <p:nvSpPr>
          <p:cNvPr id="36867" name="Rectangle 2"/>
          <p:cNvSpPr>
            <a:spLocks noGrp="1" noChangeArrowheads="1"/>
          </p:cNvSpPr>
          <p:nvPr>
            <p:ph type="title"/>
          </p:nvPr>
        </p:nvSpPr>
        <p:spPr>
          <a:xfrm>
            <a:off x="0" y="274638"/>
            <a:ext cx="9144000" cy="1143000"/>
          </a:xfrm>
        </p:spPr>
        <p:txBody>
          <a:bodyPr>
            <a:normAutofit fontScale="90000"/>
          </a:bodyPr>
          <a:lstStyle/>
          <a:p>
            <a:pPr eaLnBrk="1" hangingPunct="1"/>
            <a:r>
              <a:rPr lang="en-US" sz="4000" dirty="0" smtClean="0"/>
              <a:t>Overlay of:</a:t>
            </a:r>
            <a:br>
              <a:rPr lang="en-US" sz="4000" dirty="0" smtClean="0"/>
            </a:br>
            <a:r>
              <a:rPr lang="en-US" sz="4000" dirty="0" smtClean="0"/>
              <a:t>1985reference, 1999reference, 1999predicted</a:t>
            </a:r>
          </a:p>
        </p:txBody>
      </p:sp>
      <p:pic>
        <p:nvPicPr>
          <p:cNvPr id="36868" name="Picture 3" descr="COLOR_NULL-V-GEOMOD_END2"/>
          <p:cNvPicPr>
            <a:picLocks noChangeAspect="1" noChangeArrowheads="1"/>
          </p:cNvPicPr>
          <p:nvPr/>
        </p:nvPicPr>
        <p:blipFill>
          <a:blip r:embed="rId2" cstate="print"/>
          <a:srcRect/>
          <a:stretch>
            <a:fillRect/>
          </a:stretch>
        </p:blipFill>
        <p:spPr bwMode="auto">
          <a:xfrm>
            <a:off x="114300" y="1676400"/>
            <a:ext cx="8915400" cy="4562475"/>
          </a:xfrm>
          <a:prstGeom prst="rect">
            <a:avLst/>
          </a:prstGeom>
          <a:noFill/>
          <a:ln w="9525">
            <a:noFill/>
            <a:miter lim="800000"/>
            <a:headEnd/>
            <a:tailEnd/>
          </a:ln>
        </p:spPr>
      </p:pic>
    </p:spTree>
    <p:extLst>
      <p:ext uri="{BB962C8B-B14F-4D97-AF65-F5344CB8AC3E}">
        <p14:creationId xmlns:p14="http://schemas.microsoft.com/office/powerpoint/2010/main" val="216328222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6"/>
          <p:cNvSpPr>
            <a:spLocks noGrp="1"/>
          </p:cNvSpPr>
          <p:nvPr>
            <p:ph type="sldNum" sz="quarter" idx="12"/>
          </p:nvPr>
        </p:nvSpPr>
        <p:spPr>
          <a:noFill/>
        </p:spPr>
        <p:txBody>
          <a:bodyPr/>
          <a:lstStyle/>
          <a:p>
            <a:fld id="{E20AF553-6624-4C31-AD2E-61C9F869F310}" type="slidenum">
              <a:rPr lang="en-US" smtClean="0"/>
              <a:pPr/>
              <a:t>87</a:t>
            </a:fld>
            <a:endParaRPr lang="en-US" smtClean="0"/>
          </a:p>
        </p:txBody>
      </p:sp>
      <p:sp>
        <p:nvSpPr>
          <p:cNvPr id="72707" name="Rectangle 2"/>
          <p:cNvSpPr>
            <a:spLocks noGrp="1" noChangeArrowheads="1"/>
          </p:cNvSpPr>
          <p:nvPr>
            <p:ph type="title"/>
          </p:nvPr>
        </p:nvSpPr>
        <p:spPr>
          <a:xfrm>
            <a:off x="457200" y="304800"/>
            <a:ext cx="8229600" cy="1143000"/>
          </a:xfrm>
        </p:spPr>
        <p:txBody>
          <a:bodyPr/>
          <a:lstStyle/>
          <a:p>
            <a:pPr eaLnBrk="1" hangingPunct="1"/>
            <a:r>
              <a:rPr lang="en-US" sz="4000" smtClean="0"/>
              <a:t>International Comparison Exercise</a:t>
            </a:r>
          </a:p>
        </p:txBody>
      </p:sp>
      <p:sp>
        <p:nvSpPr>
          <p:cNvPr id="72708" name="Rectangle 3"/>
          <p:cNvSpPr>
            <a:spLocks noGrp="1" noChangeArrowheads="1"/>
          </p:cNvSpPr>
          <p:nvPr>
            <p:ph type="body" idx="1"/>
          </p:nvPr>
        </p:nvSpPr>
        <p:spPr>
          <a:xfrm>
            <a:off x="457200" y="1524000"/>
            <a:ext cx="8229600" cy="3733800"/>
          </a:xfrm>
          <a:noFill/>
        </p:spPr>
        <p:txBody>
          <a:bodyPr/>
          <a:lstStyle/>
          <a:p>
            <a:pPr marL="609600" indent="-609600" eaLnBrk="1" hangingPunct="1"/>
            <a:r>
              <a:rPr lang="en-US" smtClean="0"/>
              <a:t>We invited land-change modelers to submit:</a:t>
            </a:r>
          </a:p>
          <a:p>
            <a:pPr marL="990600" lvl="1" indent="-533400" eaLnBrk="1" hangingPunct="1"/>
            <a:r>
              <a:rPr lang="en-US" smtClean="0"/>
              <a:t>Reference Map of Time 1,</a:t>
            </a:r>
          </a:p>
          <a:p>
            <a:pPr marL="990600" lvl="1" indent="-533400" eaLnBrk="1" hangingPunct="1"/>
            <a:r>
              <a:rPr lang="en-US" smtClean="0"/>
              <a:t>Reference Map of Time 2,</a:t>
            </a:r>
          </a:p>
          <a:p>
            <a:pPr marL="990600" lvl="1" indent="-533400" eaLnBrk="1" hangingPunct="1"/>
            <a:r>
              <a:rPr lang="en-US" smtClean="0"/>
              <a:t>Prediction Map of Time 2,</a:t>
            </a:r>
          </a:p>
          <a:p>
            <a:pPr marL="990600" lvl="1" indent="-533400" eaLnBrk="1" hangingPunct="1"/>
            <a:r>
              <a:rPr lang="en-US" smtClean="0"/>
              <a:t>Criterion to evaluate the maps.</a:t>
            </a:r>
          </a:p>
        </p:txBody>
      </p:sp>
      <p:sp>
        <p:nvSpPr>
          <p:cNvPr id="5" name="TextBox 4"/>
          <p:cNvSpPr txBox="1"/>
          <p:nvPr/>
        </p:nvSpPr>
        <p:spPr>
          <a:xfrm>
            <a:off x="304800" y="4724400"/>
            <a:ext cx="8077200" cy="2031325"/>
          </a:xfrm>
          <a:prstGeom prst="rect">
            <a:avLst/>
          </a:prstGeom>
          <a:noFill/>
        </p:spPr>
        <p:txBody>
          <a:bodyPr wrap="square" rtlCol="0">
            <a:spAutoFit/>
          </a:bodyPr>
          <a:lstStyle/>
          <a:p>
            <a:pPr lvl="0"/>
            <a:r>
              <a:rPr lang="en-US" dirty="0"/>
              <a:t>Pontius Jr, Robert Gilmore, </a:t>
            </a:r>
            <a:r>
              <a:rPr lang="en-US" dirty="0" err="1"/>
              <a:t>Wideke</a:t>
            </a:r>
            <a:r>
              <a:rPr lang="en-US" dirty="0"/>
              <a:t> </a:t>
            </a:r>
            <a:r>
              <a:rPr lang="en-US" dirty="0" err="1"/>
              <a:t>Boersma</a:t>
            </a:r>
            <a:r>
              <a:rPr lang="en-US" dirty="0"/>
              <a:t>, Jean-Christophe </a:t>
            </a:r>
            <a:r>
              <a:rPr lang="en-US" dirty="0" err="1"/>
              <a:t>Castella</a:t>
            </a:r>
            <a:r>
              <a:rPr lang="en-US" dirty="0"/>
              <a:t>, Keith Clarke, Ton de </a:t>
            </a:r>
            <a:r>
              <a:rPr lang="en-US" dirty="0" err="1"/>
              <a:t>Nijs</a:t>
            </a:r>
            <a:r>
              <a:rPr lang="en-US" dirty="0"/>
              <a:t>, Charles </a:t>
            </a:r>
            <a:r>
              <a:rPr lang="en-US" dirty="0" err="1"/>
              <a:t>Dietzel</a:t>
            </a:r>
            <a:r>
              <a:rPr lang="en-US" dirty="0"/>
              <a:t>, </a:t>
            </a:r>
            <a:r>
              <a:rPr lang="en-US" dirty="0" err="1"/>
              <a:t>Zengqiang</a:t>
            </a:r>
            <a:r>
              <a:rPr lang="en-US" dirty="0"/>
              <a:t> </a:t>
            </a:r>
            <a:r>
              <a:rPr lang="en-US" dirty="0" err="1"/>
              <a:t>Duan</a:t>
            </a:r>
            <a:r>
              <a:rPr lang="en-US" dirty="0"/>
              <a:t>, Eric </a:t>
            </a:r>
            <a:r>
              <a:rPr lang="en-US" dirty="0" err="1"/>
              <a:t>Fotsing</a:t>
            </a:r>
            <a:r>
              <a:rPr lang="en-US" dirty="0"/>
              <a:t>, Noah Goldstein, Kasper </a:t>
            </a:r>
            <a:r>
              <a:rPr lang="en-US" dirty="0" err="1"/>
              <a:t>Kok</a:t>
            </a:r>
            <a:r>
              <a:rPr lang="en-US" dirty="0"/>
              <a:t>, Eric </a:t>
            </a:r>
            <a:r>
              <a:rPr lang="en-US" dirty="0" err="1"/>
              <a:t>Koomen</a:t>
            </a:r>
            <a:r>
              <a:rPr lang="en-US" dirty="0"/>
              <a:t>, Christopher D. </a:t>
            </a:r>
            <a:r>
              <a:rPr lang="en-US" dirty="0" err="1"/>
              <a:t>Lippitt</a:t>
            </a:r>
            <a:r>
              <a:rPr lang="en-US" dirty="0"/>
              <a:t>, William McConnell, Alias </a:t>
            </a:r>
            <a:r>
              <a:rPr lang="en-US" dirty="0" err="1"/>
              <a:t>Mohd</a:t>
            </a:r>
            <a:r>
              <a:rPr lang="en-US" dirty="0"/>
              <a:t> </a:t>
            </a:r>
            <a:r>
              <a:rPr lang="en-US" dirty="0" err="1"/>
              <a:t>Sood</a:t>
            </a:r>
            <a:r>
              <a:rPr lang="en-US" dirty="0"/>
              <a:t>, Bryan </a:t>
            </a:r>
            <a:r>
              <a:rPr lang="en-US" dirty="0" err="1"/>
              <a:t>Pijanowski</a:t>
            </a:r>
            <a:r>
              <a:rPr lang="en-US" dirty="0"/>
              <a:t>, </a:t>
            </a:r>
            <a:r>
              <a:rPr lang="en-US" dirty="0" err="1"/>
              <a:t>Snehal</a:t>
            </a:r>
            <a:r>
              <a:rPr lang="en-US" dirty="0"/>
              <a:t> </a:t>
            </a:r>
            <a:r>
              <a:rPr lang="en-US" dirty="0" err="1"/>
              <a:t>Pithadia</a:t>
            </a:r>
            <a:r>
              <a:rPr lang="en-US" dirty="0"/>
              <a:t>, Sean Sweeney, Tran Ngoc </a:t>
            </a:r>
            <a:r>
              <a:rPr lang="en-US" dirty="0" err="1"/>
              <a:t>Trung</a:t>
            </a:r>
            <a:r>
              <a:rPr lang="en-US" dirty="0"/>
              <a:t>, A. Tom </a:t>
            </a:r>
            <a:r>
              <a:rPr lang="en-US" dirty="0" err="1"/>
              <a:t>Veldkamp</a:t>
            </a:r>
            <a:r>
              <a:rPr lang="en-US" dirty="0"/>
              <a:t>, and Peter H. Verburg. 2008. Comparing the input, output, and validation maps for several models of land change. The Annals of Regional Science 42(1): 11-47.</a:t>
            </a:r>
          </a:p>
        </p:txBody>
      </p:sp>
    </p:spTree>
    <p:extLst>
      <p:ext uri="{BB962C8B-B14F-4D97-AF65-F5344CB8AC3E}">
        <p14:creationId xmlns:p14="http://schemas.microsoft.com/office/powerpoint/2010/main" val="69137283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5"/>
          <p:cNvSpPr>
            <a:spLocks noGrp="1"/>
          </p:cNvSpPr>
          <p:nvPr>
            <p:ph type="sldNum" sz="quarter" idx="12"/>
          </p:nvPr>
        </p:nvSpPr>
        <p:spPr>
          <a:noFill/>
        </p:spPr>
        <p:txBody>
          <a:bodyPr/>
          <a:lstStyle/>
          <a:p>
            <a:fld id="{162BDF80-72C9-4286-A82A-800E61460D45}" type="slidenum">
              <a:rPr lang="en-US" smtClean="0"/>
              <a:pPr/>
              <a:t>88</a:t>
            </a:fld>
            <a:endParaRPr lang="en-US" smtClean="0"/>
          </a:p>
        </p:txBody>
      </p:sp>
      <p:sp>
        <p:nvSpPr>
          <p:cNvPr id="73731" name="Rectangle 2"/>
          <p:cNvSpPr>
            <a:spLocks noGrp="1" noChangeArrowheads="1"/>
          </p:cNvSpPr>
          <p:nvPr>
            <p:ph type="title"/>
          </p:nvPr>
        </p:nvSpPr>
        <p:spPr/>
        <p:txBody>
          <a:bodyPr/>
          <a:lstStyle/>
          <a:p>
            <a:pPr eaLnBrk="1" hangingPunct="1"/>
            <a:r>
              <a:rPr lang="en-US" smtClean="0"/>
              <a:t>Contributors’ Twelve Sites</a:t>
            </a:r>
          </a:p>
        </p:txBody>
      </p:sp>
      <p:pic>
        <p:nvPicPr>
          <p:cNvPr id="73732" name="Picture 3"/>
          <p:cNvPicPr>
            <a:picLocks noGrp="1" noChangeAspect="1" noChangeArrowheads="1"/>
          </p:cNvPicPr>
          <p:nvPr>
            <p:ph idx="1"/>
          </p:nvPr>
        </p:nvPicPr>
        <p:blipFill>
          <a:blip r:embed="rId2" cstate="print"/>
          <a:srcRect/>
          <a:stretch>
            <a:fillRect/>
          </a:stretch>
        </p:blipFill>
        <p:spPr>
          <a:xfrm>
            <a:off x="0" y="1524000"/>
            <a:ext cx="8991600" cy="4622800"/>
          </a:xfrm>
          <a:noFill/>
        </p:spPr>
      </p:pic>
      <p:sp>
        <p:nvSpPr>
          <p:cNvPr id="73733" name="Text Box 4"/>
          <p:cNvSpPr txBox="1">
            <a:spLocks noChangeArrowheads="1"/>
          </p:cNvSpPr>
          <p:nvPr/>
        </p:nvSpPr>
        <p:spPr bwMode="auto">
          <a:xfrm>
            <a:off x="3733800" y="4937125"/>
            <a:ext cx="2667000" cy="396875"/>
          </a:xfrm>
          <a:prstGeom prst="rect">
            <a:avLst/>
          </a:prstGeom>
          <a:noFill/>
          <a:ln w="9525">
            <a:noFill/>
            <a:miter lim="800000"/>
            <a:headEnd/>
            <a:tailEnd/>
          </a:ln>
        </p:spPr>
        <p:txBody>
          <a:bodyPr>
            <a:spAutoFit/>
          </a:bodyPr>
          <a:lstStyle/>
          <a:p>
            <a:pPr>
              <a:spcBef>
                <a:spcPct val="50000"/>
              </a:spcBef>
            </a:pPr>
            <a:r>
              <a:rPr lang="en-US" sz="2000" b="1"/>
              <a:t>Perinet, Madagascar</a:t>
            </a:r>
          </a:p>
        </p:txBody>
      </p:sp>
      <p:sp>
        <p:nvSpPr>
          <p:cNvPr id="73734" name="Oval 5"/>
          <p:cNvSpPr>
            <a:spLocks noChangeArrowheads="1"/>
          </p:cNvSpPr>
          <p:nvPr/>
        </p:nvSpPr>
        <p:spPr bwMode="auto">
          <a:xfrm>
            <a:off x="4724400" y="4876800"/>
            <a:ext cx="152400" cy="152400"/>
          </a:xfrm>
          <a:prstGeom prst="ellipse">
            <a:avLst/>
          </a:prstGeom>
          <a:solidFill>
            <a:srgbClr val="FF0000"/>
          </a:solidFill>
          <a:ln w="9525">
            <a:solidFill>
              <a:srgbClr val="FF0000"/>
            </a:solidFill>
            <a:round/>
            <a:headEnd/>
            <a:tailEnd/>
          </a:ln>
        </p:spPr>
        <p:txBody>
          <a:bodyPr wrap="none" anchor="ctr"/>
          <a:lstStyle/>
          <a:p>
            <a:endParaRPr lang="en-US"/>
          </a:p>
        </p:txBody>
      </p:sp>
      <p:grpSp>
        <p:nvGrpSpPr>
          <p:cNvPr id="73735" name="Group 6"/>
          <p:cNvGrpSpPr>
            <a:grpSpLocks/>
          </p:cNvGrpSpPr>
          <p:nvPr/>
        </p:nvGrpSpPr>
        <p:grpSpPr bwMode="auto">
          <a:xfrm>
            <a:off x="609600" y="3886200"/>
            <a:ext cx="1676400" cy="396875"/>
            <a:chOff x="384" y="2448"/>
            <a:chExt cx="1056" cy="250"/>
          </a:xfrm>
        </p:grpSpPr>
        <p:sp>
          <p:nvSpPr>
            <p:cNvPr id="73740" name="Text Box 7"/>
            <p:cNvSpPr txBox="1">
              <a:spLocks noChangeArrowheads="1"/>
            </p:cNvSpPr>
            <p:nvPr/>
          </p:nvSpPr>
          <p:spPr bwMode="auto">
            <a:xfrm>
              <a:off x="384" y="2448"/>
              <a:ext cx="1056" cy="250"/>
            </a:xfrm>
            <a:prstGeom prst="rect">
              <a:avLst/>
            </a:prstGeom>
            <a:noFill/>
            <a:ln w="9525">
              <a:noFill/>
              <a:miter lim="800000"/>
              <a:headEnd/>
              <a:tailEnd/>
            </a:ln>
          </p:spPr>
          <p:txBody>
            <a:bodyPr>
              <a:spAutoFit/>
            </a:bodyPr>
            <a:lstStyle/>
            <a:p>
              <a:pPr>
                <a:spcBef>
                  <a:spcPct val="50000"/>
                </a:spcBef>
              </a:pPr>
              <a:r>
                <a:rPr lang="en-US" sz="2000" b="1"/>
                <a:t>Honduras</a:t>
              </a:r>
            </a:p>
          </p:txBody>
        </p:sp>
        <p:sp>
          <p:nvSpPr>
            <p:cNvPr id="73741" name="Oval 8"/>
            <p:cNvSpPr>
              <a:spLocks noChangeArrowheads="1"/>
            </p:cNvSpPr>
            <p:nvPr/>
          </p:nvSpPr>
          <p:spPr bwMode="auto">
            <a:xfrm>
              <a:off x="1200" y="2496"/>
              <a:ext cx="96" cy="96"/>
            </a:xfrm>
            <a:prstGeom prst="ellipse">
              <a:avLst/>
            </a:prstGeom>
            <a:solidFill>
              <a:srgbClr val="FF0000"/>
            </a:solidFill>
            <a:ln w="9525">
              <a:solidFill>
                <a:srgbClr val="FF0000"/>
              </a:solidFill>
              <a:round/>
              <a:headEnd/>
              <a:tailEnd/>
            </a:ln>
          </p:spPr>
          <p:txBody>
            <a:bodyPr wrap="none" anchor="ctr"/>
            <a:lstStyle/>
            <a:p>
              <a:endParaRPr lang="en-US"/>
            </a:p>
          </p:txBody>
        </p:sp>
      </p:grpSp>
      <p:sp>
        <p:nvSpPr>
          <p:cNvPr id="73736" name="Text Box 9"/>
          <p:cNvSpPr txBox="1">
            <a:spLocks noChangeArrowheads="1"/>
          </p:cNvSpPr>
          <p:nvPr/>
        </p:nvSpPr>
        <p:spPr bwMode="auto">
          <a:xfrm>
            <a:off x="6248400" y="3260725"/>
            <a:ext cx="2438400" cy="396875"/>
          </a:xfrm>
          <a:prstGeom prst="rect">
            <a:avLst/>
          </a:prstGeom>
          <a:noFill/>
          <a:ln w="9525">
            <a:noFill/>
            <a:miter lim="800000"/>
            <a:headEnd/>
            <a:tailEnd/>
          </a:ln>
        </p:spPr>
        <p:txBody>
          <a:bodyPr>
            <a:spAutoFit/>
          </a:bodyPr>
          <a:lstStyle/>
          <a:p>
            <a:pPr>
              <a:spcBef>
                <a:spcPct val="50000"/>
              </a:spcBef>
            </a:pPr>
            <a:r>
              <a:rPr lang="en-US" sz="2000" b="1"/>
              <a:t>Haidian,China</a:t>
            </a:r>
          </a:p>
        </p:txBody>
      </p:sp>
      <p:sp>
        <p:nvSpPr>
          <p:cNvPr id="73737" name="Oval 10"/>
          <p:cNvSpPr>
            <a:spLocks noChangeArrowheads="1"/>
          </p:cNvSpPr>
          <p:nvPr/>
        </p:nvSpPr>
        <p:spPr bwMode="auto">
          <a:xfrm>
            <a:off x="6172200" y="3276600"/>
            <a:ext cx="152400" cy="152400"/>
          </a:xfrm>
          <a:prstGeom prst="ellipse">
            <a:avLst/>
          </a:prstGeom>
          <a:solidFill>
            <a:srgbClr val="FF0000"/>
          </a:solidFill>
          <a:ln w="9525">
            <a:solidFill>
              <a:srgbClr val="FF0000"/>
            </a:solidFill>
            <a:round/>
            <a:headEnd/>
            <a:tailEnd/>
          </a:ln>
        </p:spPr>
        <p:txBody>
          <a:bodyPr wrap="none" anchor="ctr"/>
          <a:lstStyle/>
          <a:p>
            <a:endParaRPr lang="en-US"/>
          </a:p>
        </p:txBody>
      </p:sp>
      <p:sp>
        <p:nvSpPr>
          <p:cNvPr id="73738" name="Oval 11"/>
          <p:cNvSpPr>
            <a:spLocks noChangeArrowheads="1"/>
          </p:cNvSpPr>
          <p:nvPr/>
        </p:nvSpPr>
        <p:spPr bwMode="auto">
          <a:xfrm>
            <a:off x="6019800" y="3962400"/>
            <a:ext cx="152400" cy="152400"/>
          </a:xfrm>
          <a:prstGeom prst="ellipse">
            <a:avLst/>
          </a:prstGeom>
          <a:solidFill>
            <a:srgbClr val="FF0000"/>
          </a:solidFill>
          <a:ln w="9525">
            <a:solidFill>
              <a:srgbClr val="FF0000"/>
            </a:solidFill>
            <a:round/>
            <a:headEnd/>
            <a:tailEnd/>
          </a:ln>
        </p:spPr>
        <p:txBody>
          <a:bodyPr wrap="none" anchor="ctr"/>
          <a:lstStyle/>
          <a:p>
            <a:endParaRPr lang="en-US"/>
          </a:p>
        </p:txBody>
      </p:sp>
      <p:sp>
        <p:nvSpPr>
          <p:cNvPr id="73739" name="Text Box 12"/>
          <p:cNvSpPr txBox="1">
            <a:spLocks noChangeArrowheads="1"/>
          </p:cNvSpPr>
          <p:nvPr/>
        </p:nvSpPr>
        <p:spPr bwMode="auto">
          <a:xfrm>
            <a:off x="6096000" y="3794125"/>
            <a:ext cx="2438400" cy="396875"/>
          </a:xfrm>
          <a:prstGeom prst="rect">
            <a:avLst/>
          </a:prstGeom>
          <a:noFill/>
          <a:ln w="9525">
            <a:noFill/>
            <a:miter lim="800000"/>
            <a:headEnd/>
            <a:tailEnd/>
          </a:ln>
        </p:spPr>
        <p:txBody>
          <a:bodyPr>
            <a:spAutoFit/>
          </a:bodyPr>
          <a:lstStyle/>
          <a:p>
            <a:pPr>
              <a:spcBef>
                <a:spcPct val="50000"/>
              </a:spcBef>
            </a:pPr>
            <a:r>
              <a:rPr lang="en-US" sz="2000" b="1"/>
              <a:t>Cho Don, Vietnam</a:t>
            </a:r>
          </a:p>
        </p:txBody>
      </p:sp>
    </p:spTree>
    <p:extLst>
      <p:ext uri="{BB962C8B-B14F-4D97-AF65-F5344CB8AC3E}">
        <p14:creationId xmlns:p14="http://schemas.microsoft.com/office/powerpoint/2010/main" val="191705845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4"/>
          <p:cNvSpPr>
            <a:spLocks noGrp="1"/>
          </p:cNvSpPr>
          <p:nvPr>
            <p:ph type="sldNum" sz="quarter" idx="12"/>
          </p:nvPr>
        </p:nvSpPr>
        <p:spPr>
          <a:noFill/>
        </p:spPr>
        <p:txBody>
          <a:bodyPr/>
          <a:lstStyle/>
          <a:p>
            <a:fld id="{E916F038-D563-40A3-A981-DAB946D8D819}" type="slidenum">
              <a:rPr lang="en-US" smtClean="0"/>
              <a:pPr/>
              <a:t>89</a:t>
            </a:fld>
            <a:endParaRPr lang="en-US" smtClean="0"/>
          </a:p>
        </p:txBody>
      </p:sp>
      <p:sp>
        <p:nvSpPr>
          <p:cNvPr id="74755" name="Rectangle 2"/>
          <p:cNvSpPr>
            <a:spLocks noGrp="1" noChangeArrowheads="1"/>
          </p:cNvSpPr>
          <p:nvPr>
            <p:ph type="title"/>
          </p:nvPr>
        </p:nvSpPr>
        <p:spPr>
          <a:xfrm>
            <a:off x="457200" y="76200"/>
            <a:ext cx="8229600" cy="838200"/>
          </a:xfrm>
        </p:spPr>
        <p:txBody>
          <a:bodyPr/>
          <a:lstStyle/>
          <a:p>
            <a:pPr eaLnBrk="1" hangingPunct="1"/>
            <a:r>
              <a:rPr lang="en-US" smtClean="0"/>
              <a:t>Geomod</a:t>
            </a:r>
          </a:p>
        </p:txBody>
      </p:sp>
      <p:pic>
        <p:nvPicPr>
          <p:cNvPr id="74756" name="Picture 3" descr="Figure_3_02_RGB"/>
          <p:cNvPicPr>
            <a:picLocks noChangeAspect="1" noChangeArrowheads="1"/>
          </p:cNvPicPr>
          <p:nvPr/>
        </p:nvPicPr>
        <p:blipFill>
          <a:blip r:embed="rId2" cstate="print"/>
          <a:srcRect r="54507" b="63475"/>
          <a:stretch>
            <a:fillRect/>
          </a:stretch>
        </p:blipFill>
        <p:spPr bwMode="auto">
          <a:xfrm>
            <a:off x="57150" y="806450"/>
            <a:ext cx="4133850" cy="4375150"/>
          </a:xfrm>
          <a:prstGeom prst="rect">
            <a:avLst/>
          </a:prstGeom>
          <a:noFill/>
          <a:ln w="9525">
            <a:noFill/>
            <a:miter lim="800000"/>
            <a:headEnd/>
            <a:tailEnd/>
          </a:ln>
        </p:spPr>
      </p:pic>
      <p:sp>
        <p:nvSpPr>
          <p:cNvPr id="74757" name="Rectangle 4"/>
          <p:cNvSpPr>
            <a:spLocks noChangeArrowheads="1"/>
          </p:cNvSpPr>
          <p:nvPr/>
        </p:nvSpPr>
        <p:spPr bwMode="auto">
          <a:xfrm>
            <a:off x="2895600" y="5638800"/>
            <a:ext cx="762000" cy="304800"/>
          </a:xfrm>
          <a:prstGeom prst="rect">
            <a:avLst/>
          </a:prstGeom>
          <a:solidFill>
            <a:schemeClr val="bg1"/>
          </a:solidFill>
          <a:ln w="9525">
            <a:noFill/>
            <a:miter lim="800000"/>
            <a:headEnd/>
            <a:tailEnd/>
          </a:ln>
        </p:spPr>
        <p:txBody>
          <a:bodyPr wrap="none" anchor="ctr"/>
          <a:lstStyle/>
          <a:p>
            <a:endParaRPr lang="en-US"/>
          </a:p>
        </p:txBody>
      </p:sp>
      <p:pic>
        <p:nvPicPr>
          <p:cNvPr id="74758" name="Picture 5" descr="Figure_3_02_RGB"/>
          <p:cNvPicPr>
            <a:picLocks noChangeAspect="1" noChangeArrowheads="1"/>
          </p:cNvPicPr>
          <p:nvPr/>
        </p:nvPicPr>
        <p:blipFill>
          <a:blip r:embed="rId3" cstate="print"/>
          <a:srcRect l="42676" t="3001" b="85742"/>
          <a:stretch>
            <a:fillRect/>
          </a:stretch>
        </p:blipFill>
        <p:spPr bwMode="auto">
          <a:xfrm>
            <a:off x="82550" y="5010150"/>
            <a:ext cx="6546850" cy="1695450"/>
          </a:xfrm>
          <a:prstGeom prst="rect">
            <a:avLst/>
          </a:prstGeom>
          <a:noFill/>
          <a:ln w="9525">
            <a:noFill/>
            <a:miter lim="800000"/>
            <a:headEnd/>
            <a:tailEnd/>
          </a:ln>
        </p:spPr>
      </p:pic>
      <p:sp>
        <p:nvSpPr>
          <p:cNvPr id="74759" name="Rectangle 6"/>
          <p:cNvSpPr>
            <a:spLocks noChangeArrowheads="1"/>
          </p:cNvSpPr>
          <p:nvPr/>
        </p:nvSpPr>
        <p:spPr bwMode="auto">
          <a:xfrm>
            <a:off x="3886200" y="914400"/>
            <a:ext cx="5257800" cy="1600200"/>
          </a:xfrm>
          <a:prstGeom prst="rect">
            <a:avLst/>
          </a:prstGeom>
          <a:solidFill>
            <a:schemeClr val="bg1"/>
          </a:solidFill>
          <a:ln w="9525">
            <a:noFill/>
            <a:miter lim="800000"/>
            <a:headEnd/>
            <a:tailEnd/>
          </a:ln>
        </p:spPr>
        <p:txBody>
          <a:bodyPr wrap="none" anchor="ctr"/>
          <a:lstStyle/>
          <a:p>
            <a:endParaRPr lang="en-US"/>
          </a:p>
        </p:txBody>
      </p:sp>
      <p:sp>
        <p:nvSpPr>
          <p:cNvPr id="74760" name="Text Box 7"/>
          <p:cNvSpPr txBox="1">
            <a:spLocks noChangeArrowheads="1"/>
          </p:cNvSpPr>
          <p:nvPr/>
        </p:nvSpPr>
        <p:spPr bwMode="auto">
          <a:xfrm>
            <a:off x="4343400" y="1633538"/>
            <a:ext cx="4343400" cy="2100262"/>
          </a:xfrm>
          <a:prstGeom prst="rect">
            <a:avLst/>
          </a:prstGeom>
          <a:noFill/>
          <a:ln w="9525">
            <a:noFill/>
            <a:miter lim="800000"/>
            <a:headEnd/>
            <a:tailEnd/>
          </a:ln>
        </p:spPr>
        <p:txBody>
          <a:bodyPr>
            <a:spAutoFit/>
          </a:bodyPr>
          <a:lstStyle/>
          <a:p>
            <a:pPr>
              <a:spcBef>
                <a:spcPct val="50000"/>
              </a:spcBef>
            </a:pPr>
            <a:r>
              <a:rPr lang="en-US" sz="2400"/>
              <a:t>There is more error than correctly predicted change.</a:t>
            </a:r>
          </a:p>
          <a:p>
            <a:pPr>
              <a:spcBef>
                <a:spcPct val="50000"/>
              </a:spcBef>
            </a:pPr>
            <a:r>
              <a:rPr lang="en-US" sz="2400"/>
              <a:t>Most of the error is due to predicting the wrong location by not more than 4 kilometers.</a:t>
            </a:r>
          </a:p>
        </p:txBody>
      </p:sp>
      <p:sp>
        <p:nvSpPr>
          <p:cNvPr id="2" name="TextBox 1"/>
          <p:cNvSpPr txBox="1"/>
          <p:nvPr/>
        </p:nvSpPr>
        <p:spPr>
          <a:xfrm>
            <a:off x="6553200" y="4923472"/>
            <a:ext cx="1905000" cy="1477328"/>
          </a:xfrm>
          <a:prstGeom prst="rect">
            <a:avLst/>
          </a:prstGeom>
          <a:noFill/>
        </p:spPr>
        <p:txBody>
          <a:bodyPr wrap="square" rtlCol="0">
            <a:spAutoFit/>
          </a:bodyPr>
          <a:lstStyle/>
          <a:p>
            <a:r>
              <a:rPr lang="en-US" dirty="0" smtClean="0"/>
              <a:t>Miss</a:t>
            </a:r>
          </a:p>
          <a:p>
            <a:r>
              <a:rPr lang="en-US" dirty="0" smtClean="0"/>
              <a:t>Hit</a:t>
            </a:r>
          </a:p>
          <a:p>
            <a:r>
              <a:rPr lang="en-US" dirty="0" smtClean="0"/>
              <a:t>Wrong Hit</a:t>
            </a:r>
          </a:p>
          <a:p>
            <a:r>
              <a:rPr lang="en-US" dirty="0" smtClean="0"/>
              <a:t>False Alarm</a:t>
            </a:r>
          </a:p>
          <a:p>
            <a:r>
              <a:rPr lang="en-US" dirty="0" smtClean="0"/>
              <a:t>Correct Rejection</a:t>
            </a:r>
            <a:endParaRPr lang="en-US" dirty="0"/>
          </a:p>
        </p:txBody>
      </p:sp>
    </p:spTree>
    <p:extLst>
      <p:ext uri="{BB962C8B-B14F-4D97-AF65-F5344CB8AC3E}">
        <p14:creationId xmlns:p14="http://schemas.microsoft.com/office/powerpoint/2010/main" val="13448482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Criticism or Compliment?</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a:t>One of the reviewers of </a:t>
            </a:r>
            <a:r>
              <a:rPr lang="en-US" dirty="0" smtClean="0"/>
              <a:t>Aldwaik and Pontius (2012) summarizes perfectly </a:t>
            </a:r>
            <a:r>
              <a:rPr lang="en-US" dirty="0"/>
              <a:t>the most common reaction readers have to </a:t>
            </a:r>
            <a:r>
              <a:rPr lang="en-US" dirty="0" smtClean="0"/>
              <a:t>this method </a:t>
            </a:r>
            <a:r>
              <a:rPr lang="en-US" dirty="0"/>
              <a:t>by writing “the analysis is so straightforward . . . any </a:t>
            </a:r>
            <a:r>
              <a:rPr lang="en-US" dirty="0" smtClean="0"/>
              <a:t>reasonable thinking </a:t>
            </a:r>
            <a:r>
              <a:rPr lang="en-US" dirty="0"/>
              <a:t>scientist would come up with a similar </a:t>
            </a:r>
            <a:r>
              <a:rPr lang="en-US" dirty="0" smtClean="0"/>
              <a:t>approach to </a:t>
            </a:r>
            <a:r>
              <a:rPr lang="en-US" dirty="0"/>
              <a:t>analysis and it should be obvious to most anyone that these </a:t>
            </a:r>
            <a:r>
              <a:rPr lang="en-US" dirty="0" smtClean="0"/>
              <a:t>analyses should </a:t>
            </a:r>
            <a:r>
              <a:rPr lang="en-US" dirty="0"/>
              <a:t>be done. I would hope that to be the case. The </a:t>
            </a:r>
            <a:r>
              <a:rPr lang="en-US" dirty="0" smtClean="0"/>
              <a:t>proposed approach </a:t>
            </a:r>
            <a:r>
              <a:rPr lang="en-US" dirty="0"/>
              <a:t>is just good, basic common sense bookkeeping of how </a:t>
            </a:r>
            <a:r>
              <a:rPr lang="en-US" dirty="0" smtClean="0"/>
              <a:t>to describe </a:t>
            </a:r>
            <a:r>
              <a:rPr lang="en-US" dirty="0"/>
              <a:t>change.”</a:t>
            </a:r>
          </a:p>
        </p:txBody>
      </p:sp>
      <p:sp>
        <p:nvSpPr>
          <p:cNvPr id="4" name="Slide Number Placeholder 3"/>
          <p:cNvSpPr>
            <a:spLocks noGrp="1"/>
          </p:cNvSpPr>
          <p:nvPr>
            <p:ph type="sldNum" sz="quarter" idx="12"/>
          </p:nvPr>
        </p:nvSpPr>
        <p:spPr/>
        <p:txBody>
          <a:bodyPr/>
          <a:lstStyle/>
          <a:p>
            <a:fld id="{B6F15528-21DE-4FAA-801E-634DDDAF4B2B}" type="slidenum">
              <a:rPr lang="en-US" smtClean="0"/>
              <a:pPr/>
              <a:t>9</a:t>
            </a:fld>
            <a:endParaRPr lang="en-US"/>
          </a:p>
        </p:txBody>
      </p:sp>
    </p:spTree>
    <p:extLst>
      <p:ext uri="{BB962C8B-B14F-4D97-AF65-F5344CB8AC3E}">
        <p14:creationId xmlns:p14="http://schemas.microsoft.com/office/powerpoint/2010/main" val="14804373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4"/>
          <p:cNvSpPr>
            <a:spLocks noGrp="1"/>
          </p:cNvSpPr>
          <p:nvPr>
            <p:ph type="sldNum" sz="quarter" idx="12"/>
          </p:nvPr>
        </p:nvSpPr>
        <p:spPr>
          <a:noFill/>
        </p:spPr>
        <p:txBody>
          <a:bodyPr/>
          <a:lstStyle/>
          <a:p>
            <a:fld id="{96137D12-0373-4A03-854D-FDE196EA3EE4}" type="slidenum">
              <a:rPr lang="en-US" smtClean="0"/>
              <a:pPr/>
              <a:t>90</a:t>
            </a:fld>
            <a:endParaRPr lang="en-US" smtClean="0"/>
          </a:p>
        </p:txBody>
      </p:sp>
      <p:sp>
        <p:nvSpPr>
          <p:cNvPr id="75779" name="Rectangle 2"/>
          <p:cNvSpPr>
            <a:spLocks noGrp="1" noChangeArrowheads="1"/>
          </p:cNvSpPr>
          <p:nvPr>
            <p:ph type="title"/>
          </p:nvPr>
        </p:nvSpPr>
        <p:spPr>
          <a:xfrm>
            <a:off x="457200" y="76200"/>
            <a:ext cx="8229600" cy="838200"/>
          </a:xfrm>
        </p:spPr>
        <p:txBody>
          <a:bodyPr/>
          <a:lstStyle/>
          <a:p>
            <a:pPr eaLnBrk="1" hangingPunct="1"/>
            <a:r>
              <a:rPr lang="en-US" smtClean="0"/>
              <a:t>Geomod and SLEUTH</a:t>
            </a:r>
          </a:p>
        </p:txBody>
      </p:sp>
      <p:pic>
        <p:nvPicPr>
          <p:cNvPr id="75780" name="Picture 3" descr="Figure_3_02_RGB"/>
          <p:cNvPicPr>
            <a:picLocks noChangeAspect="1" noChangeArrowheads="1"/>
          </p:cNvPicPr>
          <p:nvPr/>
        </p:nvPicPr>
        <p:blipFill>
          <a:blip r:embed="rId2" cstate="print"/>
          <a:srcRect b="63475"/>
          <a:stretch>
            <a:fillRect/>
          </a:stretch>
        </p:blipFill>
        <p:spPr bwMode="auto">
          <a:xfrm>
            <a:off x="57150" y="806450"/>
            <a:ext cx="9086850" cy="4375150"/>
          </a:xfrm>
          <a:prstGeom prst="rect">
            <a:avLst/>
          </a:prstGeom>
          <a:noFill/>
          <a:ln w="9525">
            <a:noFill/>
            <a:miter lim="800000"/>
            <a:headEnd/>
            <a:tailEnd/>
          </a:ln>
        </p:spPr>
      </p:pic>
      <p:sp>
        <p:nvSpPr>
          <p:cNvPr id="75781" name="Rectangle 4"/>
          <p:cNvSpPr>
            <a:spLocks noChangeArrowheads="1"/>
          </p:cNvSpPr>
          <p:nvPr/>
        </p:nvSpPr>
        <p:spPr bwMode="auto">
          <a:xfrm>
            <a:off x="2895600" y="5638800"/>
            <a:ext cx="762000" cy="304800"/>
          </a:xfrm>
          <a:prstGeom prst="rect">
            <a:avLst/>
          </a:prstGeom>
          <a:solidFill>
            <a:schemeClr val="bg1"/>
          </a:solidFill>
          <a:ln w="9525">
            <a:noFill/>
            <a:miter lim="800000"/>
            <a:headEnd/>
            <a:tailEnd/>
          </a:ln>
        </p:spPr>
        <p:txBody>
          <a:bodyPr wrap="none" anchor="ctr"/>
          <a:lstStyle/>
          <a:p>
            <a:endParaRPr lang="en-US"/>
          </a:p>
        </p:txBody>
      </p:sp>
      <p:sp>
        <p:nvSpPr>
          <p:cNvPr id="75782" name="Rectangle 5"/>
          <p:cNvSpPr>
            <a:spLocks noChangeArrowheads="1"/>
          </p:cNvSpPr>
          <p:nvPr/>
        </p:nvSpPr>
        <p:spPr bwMode="auto">
          <a:xfrm>
            <a:off x="3886200" y="914400"/>
            <a:ext cx="5257800" cy="1600200"/>
          </a:xfrm>
          <a:prstGeom prst="rect">
            <a:avLst/>
          </a:prstGeom>
          <a:solidFill>
            <a:schemeClr val="bg1"/>
          </a:solidFill>
          <a:ln w="9525">
            <a:noFill/>
            <a:miter lim="800000"/>
            <a:headEnd/>
            <a:tailEnd/>
          </a:ln>
        </p:spPr>
        <p:txBody>
          <a:bodyPr wrap="none" anchor="ctr"/>
          <a:lstStyle/>
          <a:p>
            <a:endParaRPr lang="en-US"/>
          </a:p>
        </p:txBody>
      </p:sp>
      <p:sp>
        <p:nvSpPr>
          <p:cNvPr id="75783" name="Text Box 6"/>
          <p:cNvSpPr txBox="1">
            <a:spLocks noChangeArrowheads="1"/>
          </p:cNvSpPr>
          <p:nvPr/>
        </p:nvSpPr>
        <p:spPr bwMode="auto">
          <a:xfrm>
            <a:off x="4800600" y="1219200"/>
            <a:ext cx="4267200" cy="1373188"/>
          </a:xfrm>
          <a:prstGeom prst="rect">
            <a:avLst/>
          </a:prstGeom>
          <a:noFill/>
          <a:ln w="9525">
            <a:noFill/>
            <a:miter lim="800000"/>
            <a:headEnd/>
            <a:tailEnd/>
          </a:ln>
        </p:spPr>
        <p:txBody>
          <a:bodyPr>
            <a:spAutoFit/>
          </a:bodyPr>
          <a:lstStyle/>
          <a:p>
            <a:pPr>
              <a:spcBef>
                <a:spcPct val="50000"/>
              </a:spcBef>
            </a:pPr>
            <a:r>
              <a:rPr lang="en-US" sz="2800"/>
              <a:t>Most of the error is due to predicting too little quantity of change.</a:t>
            </a:r>
          </a:p>
        </p:txBody>
      </p:sp>
      <p:pic>
        <p:nvPicPr>
          <p:cNvPr id="75784" name="Picture 7" descr="Figure_3_02_RGB"/>
          <p:cNvPicPr>
            <a:picLocks noChangeAspect="1" noChangeArrowheads="1"/>
          </p:cNvPicPr>
          <p:nvPr/>
        </p:nvPicPr>
        <p:blipFill>
          <a:blip r:embed="rId3" cstate="print"/>
          <a:srcRect l="42676" t="3001" b="85742"/>
          <a:stretch>
            <a:fillRect/>
          </a:stretch>
        </p:blipFill>
        <p:spPr bwMode="auto">
          <a:xfrm>
            <a:off x="82550" y="5341938"/>
            <a:ext cx="5632450" cy="1458912"/>
          </a:xfrm>
          <a:prstGeom prst="rect">
            <a:avLst/>
          </a:prstGeom>
          <a:noFill/>
          <a:ln w="9525">
            <a:noFill/>
            <a:miter lim="800000"/>
            <a:headEnd/>
            <a:tailEnd/>
          </a:ln>
        </p:spPr>
      </p:pic>
      <p:sp>
        <p:nvSpPr>
          <p:cNvPr id="75785" name="Rectangle 8"/>
          <p:cNvSpPr>
            <a:spLocks noChangeArrowheads="1"/>
          </p:cNvSpPr>
          <p:nvPr/>
        </p:nvSpPr>
        <p:spPr bwMode="auto">
          <a:xfrm>
            <a:off x="2667000" y="4876800"/>
            <a:ext cx="1905000" cy="457200"/>
          </a:xfrm>
          <a:prstGeom prst="rect">
            <a:avLst/>
          </a:prstGeom>
          <a:solidFill>
            <a:schemeClr val="bg1"/>
          </a:solidFill>
          <a:ln w="9525">
            <a:noFill/>
            <a:miter lim="800000"/>
            <a:headEnd/>
            <a:tailEnd/>
          </a:ln>
        </p:spPr>
        <p:txBody>
          <a:bodyPr wrap="none" anchor="ctr"/>
          <a:lstStyle/>
          <a:p>
            <a:endParaRPr lang="en-US"/>
          </a:p>
        </p:txBody>
      </p:sp>
      <p:sp>
        <p:nvSpPr>
          <p:cNvPr id="10" name="TextBox 9"/>
          <p:cNvSpPr txBox="1"/>
          <p:nvPr/>
        </p:nvSpPr>
        <p:spPr>
          <a:xfrm>
            <a:off x="5600700" y="5334000"/>
            <a:ext cx="1905000" cy="1169551"/>
          </a:xfrm>
          <a:prstGeom prst="rect">
            <a:avLst/>
          </a:prstGeom>
          <a:noFill/>
        </p:spPr>
        <p:txBody>
          <a:bodyPr wrap="square" rtlCol="0">
            <a:spAutoFit/>
          </a:bodyPr>
          <a:lstStyle/>
          <a:p>
            <a:r>
              <a:rPr lang="en-US" sz="1400" dirty="0" smtClean="0"/>
              <a:t>Miss</a:t>
            </a:r>
          </a:p>
          <a:p>
            <a:r>
              <a:rPr lang="en-US" sz="1400" dirty="0" smtClean="0"/>
              <a:t>Hit</a:t>
            </a:r>
          </a:p>
          <a:p>
            <a:r>
              <a:rPr lang="en-US" sz="1400" dirty="0" smtClean="0"/>
              <a:t>Wrong Hit</a:t>
            </a:r>
          </a:p>
          <a:p>
            <a:r>
              <a:rPr lang="en-US" sz="1400" dirty="0" smtClean="0"/>
              <a:t>False Alarm</a:t>
            </a:r>
          </a:p>
          <a:p>
            <a:r>
              <a:rPr lang="en-US" sz="1400" dirty="0" smtClean="0"/>
              <a:t>Correct Rejection</a:t>
            </a:r>
            <a:endParaRPr lang="en-US" sz="1400" dirty="0"/>
          </a:p>
        </p:txBody>
      </p:sp>
    </p:spTree>
    <p:extLst>
      <p:ext uri="{BB962C8B-B14F-4D97-AF65-F5344CB8AC3E}">
        <p14:creationId xmlns:p14="http://schemas.microsoft.com/office/powerpoint/2010/main" val="281384224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4"/>
          <p:cNvSpPr>
            <a:spLocks noGrp="1"/>
          </p:cNvSpPr>
          <p:nvPr>
            <p:ph type="sldNum" sz="quarter" idx="12"/>
          </p:nvPr>
        </p:nvSpPr>
        <p:spPr>
          <a:noFill/>
        </p:spPr>
        <p:txBody>
          <a:bodyPr/>
          <a:lstStyle/>
          <a:p>
            <a:fld id="{6A7C3F6E-FD37-45C2-9440-8797614076BF}" type="slidenum">
              <a:rPr lang="en-US" smtClean="0"/>
              <a:pPr/>
              <a:t>91</a:t>
            </a:fld>
            <a:endParaRPr lang="en-US" smtClean="0"/>
          </a:p>
        </p:txBody>
      </p:sp>
      <p:sp>
        <p:nvSpPr>
          <p:cNvPr id="76803" name="Rectangle 2"/>
          <p:cNvSpPr>
            <a:spLocks noGrp="1" noChangeArrowheads="1"/>
          </p:cNvSpPr>
          <p:nvPr>
            <p:ph type="title"/>
          </p:nvPr>
        </p:nvSpPr>
        <p:spPr>
          <a:xfrm>
            <a:off x="76200" y="76200"/>
            <a:ext cx="8991600" cy="838200"/>
          </a:xfrm>
        </p:spPr>
        <p:txBody>
          <a:bodyPr/>
          <a:lstStyle/>
          <a:p>
            <a:pPr eaLnBrk="1" hangingPunct="1"/>
            <a:r>
              <a:rPr lang="en-US" sz="3200" smtClean="0"/>
              <a:t>Land Use Scanner and Environment Explorer</a:t>
            </a:r>
          </a:p>
        </p:txBody>
      </p:sp>
      <p:pic>
        <p:nvPicPr>
          <p:cNvPr id="76804" name="Picture 3" descr="Figure_3_02_RGB"/>
          <p:cNvPicPr>
            <a:picLocks noChangeAspect="1" noChangeArrowheads="1"/>
          </p:cNvPicPr>
          <p:nvPr/>
        </p:nvPicPr>
        <p:blipFill>
          <a:blip r:embed="rId2" cstate="print"/>
          <a:srcRect t="35248" b="30620"/>
          <a:stretch>
            <a:fillRect/>
          </a:stretch>
        </p:blipFill>
        <p:spPr bwMode="auto">
          <a:xfrm>
            <a:off x="0" y="685800"/>
            <a:ext cx="9144000" cy="4114800"/>
          </a:xfrm>
          <a:prstGeom prst="rect">
            <a:avLst/>
          </a:prstGeom>
          <a:noFill/>
          <a:ln w="9525">
            <a:noFill/>
            <a:miter lim="800000"/>
            <a:headEnd/>
            <a:tailEnd/>
          </a:ln>
        </p:spPr>
      </p:pic>
      <p:pic>
        <p:nvPicPr>
          <p:cNvPr id="76805" name="Picture 4" descr="Figure_3_02_RGB"/>
          <p:cNvPicPr>
            <a:picLocks noChangeAspect="1" noChangeArrowheads="1"/>
          </p:cNvPicPr>
          <p:nvPr/>
        </p:nvPicPr>
        <p:blipFill>
          <a:blip r:embed="rId3" cstate="print"/>
          <a:srcRect l="42676" t="3001" b="85742"/>
          <a:stretch>
            <a:fillRect/>
          </a:stretch>
        </p:blipFill>
        <p:spPr bwMode="auto">
          <a:xfrm>
            <a:off x="82550" y="5341938"/>
            <a:ext cx="5632450" cy="1458912"/>
          </a:xfrm>
          <a:prstGeom prst="rect">
            <a:avLst/>
          </a:prstGeom>
          <a:noFill/>
          <a:ln w="9525">
            <a:noFill/>
            <a:miter lim="800000"/>
            <a:headEnd/>
            <a:tailEnd/>
          </a:ln>
        </p:spPr>
      </p:pic>
      <p:sp>
        <p:nvSpPr>
          <p:cNvPr id="76806" name="Rectangle 5"/>
          <p:cNvSpPr>
            <a:spLocks noChangeArrowheads="1"/>
          </p:cNvSpPr>
          <p:nvPr/>
        </p:nvSpPr>
        <p:spPr bwMode="auto">
          <a:xfrm>
            <a:off x="5791200" y="685800"/>
            <a:ext cx="3352800" cy="304800"/>
          </a:xfrm>
          <a:prstGeom prst="rect">
            <a:avLst/>
          </a:prstGeom>
          <a:solidFill>
            <a:schemeClr val="bg1"/>
          </a:solidFill>
          <a:ln w="9525">
            <a:noFill/>
            <a:miter lim="800000"/>
            <a:headEnd/>
            <a:tailEnd/>
          </a:ln>
        </p:spPr>
        <p:txBody>
          <a:bodyPr wrap="none" anchor="ctr"/>
          <a:lstStyle/>
          <a:p>
            <a:endParaRPr lang="en-US"/>
          </a:p>
        </p:txBody>
      </p:sp>
      <p:sp>
        <p:nvSpPr>
          <p:cNvPr id="76807" name="Text Box 6"/>
          <p:cNvSpPr txBox="1">
            <a:spLocks noChangeArrowheads="1"/>
          </p:cNvSpPr>
          <p:nvPr/>
        </p:nvSpPr>
        <p:spPr bwMode="auto">
          <a:xfrm>
            <a:off x="76200" y="4724400"/>
            <a:ext cx="8991600" cy="701675"/>
          </a:xfrm>
          <a:prstGeom prst="rect">
            <a:avLst/>
          </a:prstGeom>
          <a:noFill/>
          <a:ln w="9525">
            <a:noFill/>
            <a:miter lim="800000"/>
            <a:headEnd/>
            <a:tailEnd/>
          </a:ln>
        </p:spPr>
        <p:txBody>
          <a:bodyPr>
            <a:spAutoFit/>
          </a:bodyPr>
          <a:lstStyle/>
          <a:p>
            <a:r>
              <a:rPr lang="en-US" sz="2000"/>
              <a:t>We need to consider data quality and format, especially when</a:t>
            </a:r>
          </a:p>
          <a:p>
            <a:r>
              <a:rPr lang="en-US" sz="2000"/>
              <a:t>the amount of change is small.</a:t>
            </a:r>
          </a:p>
        </p:txBody>
      </p:sp>
      <p:sp>
        <p:nvSpPr>
          <p:cNvPr id="8" name="TextBox 7"/>
          <p:cNvSpPr txBox="1"/>
          <p:nvPr/>
        </p:nvSpPr>
        <p:spPr>
          <a:xfrm>
            <a:off x="5600700" y="5334000"/>
            <a:ext cx="1905000" cy="1169551"/>
          </a:xfrm>
          <a:prstGeom prst="rect">
            <a:avLst/>
          </a:prstGeom>
          <a:noFill/>
        </p:spPr>
        <p:txBody>
          <a:bodyPr wrap="square" rtlCol="0">
            <a:spAutoFit/>
          </a:bodyPr>
          <a:lstStyle/>
          <a:p>
            <a:r>
              <a:rPr lang="en-US" sz="1400" dirty="0" smtClean="0"/>
              <a:t>Miss</a:t>
            </a:r>
          </a:p>
          <a:p>
            <a:r>
              <a:rPr lang="en-US" sz="1400" dirty="0" smtClean="0"/>
              <a:t>Hit</a:t>
            </a:r>
          </a:p>
          <a:p>
            <a:r>
              <a:rPr lang="en-US" sz="1400" dirty="0" smtClean="0"/>
              <a:t>Wrong Hit</a:t>
            </a:r>
          </a:p>
          <a:p>
            <a:r>
              <a:rPr lang="en-US" sz="1400" dirty="0" smtClean="0"/>
              <a:t>False Alarm</a:t>
            </a:r>
          </a:p>
          <a:p>
            <a:r>
              <a:rPr lang="en-US" sz="1400" dirty="0" smtClean="0"/>
              <a:t>Correct Rejection</a:t>
            </a:r>
            <a:endParaRPr lang="en-US" sz="1400" dirty="0"/>
          </a:p>
        </p:txBody>
      </p:sp>
    </p:spTree>
    <p:extLst>
      <p:ext uri="{BB962C8B-B14F-4D97-AF65-F5344CB8AC3E}">
        <p14:creationId xmlns:p14="http://schemas.microsoft.com/office/powerpoint/2010/main" val="343861486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4"/>
          <p:cNvSpPr>
            <a:spLocks noGrp="1"/>
          </p:cNvSpPr>
          <p:nvPr>
            <p:ph type="sldNum" sz="quarter" idx="12"/>
          </p:nvPr>
        </p:nvSpPr>
        <p:spPr>
          <a:noFill/>
        </p:spPr>
        <p:txBody>
          <a:bodyPr/>
          <a:lstStyle/>
          <a:p>
            <a:fld id="{A1CC6E1C-12AA-4A48-BB43-74E5F0365265}" type="slidenum">
              <a:rPr lang="en-US" smtClean="0"/>
              <a:pPr/>
              <a:t>92</a:t>
            </a:fld>
            <a:endParaRPr lang="en-US" smtClean="0"/>
          </a:p>
        </p:txBody>
      </p:sp>
      <p:sp>
        <p:nvSpPr>
          <p:cNvPr id="77827" name="Rectangle 2"/>
          <p:cNvSpPr>
            <a:spLocks noGrp="1" noChangeArrowheads="1"/>
          </p:cNvSpPr>
          <p:nvPr>
            <p:ph type="title"/>
          </p:nvPr>
        </p:nvSpPr>
        <p:spPr>
          <a:xfrm>
            <a:off x="457200" y="76200"/>
            <a:ext cx="8229600" cy="838200"/>
          </a:xfrm>
        </p:spPr>
        <p:txBody>
          <a:bodyPr/>
          <a:lstStyle/>
          <a:p>
            <a:pPr eaLnBrk="1" hangingPunct="1"/>
            <a:r>
              <a:rPr lang="en-US" sz="4000" smtClean="0"/>
              <a:t>Logistic Regression and SAMBA</a:t>
            </a:r>
          </a:p>
        </p:txBody>
      </p:sp>
      <p:pic>
        <p:nvPicPr>
          <p:cNvPr id="77828" name="Picture 3" descr="Figure_3_02_RGB"/>
          <p:cNvPicPr>
            <a:picLocks noChangeAspect="1" noChangeArrowheads="1"/>
          </p:cNvPicPr>
          <p:nvPr/>
        </p:nvPicPr>
        <p:blipFill>
          <a:blip r:embed="rId2" cstate="print"/>
          <a:srcRect t="69231"/>
          <a:stretch>
            <a:fillRect/>
          </a:stretch>
        </p:blipFill>
        <p:spPr bwMode="auto">
          <a:xfrm>
            <a:off x="0" y="914400"/>
            <a:ext cx="9144000" cy="3709988"/>
          </a:xfrm>
          <a:prstGeom prst="rect">
            <a:avLst/>
          </a:prstGeom>
          <a:noFill/>
          <a:ln w="9525">
            <a:noFill/>
            <a:miter lim="800000"/>
            <a:headEnd/>
            <a:tailEnd/>
          </a:ln>
        </p:spPr>
      </p:pic>
      <p:pic>
        <p:nvPicPr>
          <p:cNvPr id="77829" name="Picture 4" descr="Figure_3_02_RGB"/>
          <p:cNvPicPr>
            <a:picLocks noChangeAspect="1" noChangeArrowheads="1"/>
          </p:cNvPicPr>
          <p:nvPr/>
        </p:nvPicPr>
        <p:blipFill>
          <a:blip r:embed="rId3" cstate="print"/>
          <a:srcRect l="42676" t="3001" b="85742"/>
          <a:stretch>
            <a:fillRect/>
          </a:stretch>
        </p:blipFill>
        <p:spPr bwMode="auto">
          <a:xfrm>
            <a:off x="82550" y="5341938"/>
            <a:ext cx="5632450" cy="1458912"/>
          </a:xfrm>
          <a:prstGeom prst="rect">
            <a:avLst/>
          </a:prstGeom>
          <a:noFill/>
          <a:ln w="9525">
            <a:noFill/>
            <a:miter lim="800000"/>
            <a:headEnd/>
            <a:tailEnd/>
          </a:ln>
        </p:spPr>
      </p:pic>
      <p:sp>
        <p:nvSpPr>
          <p:cNvPr id="77830" name="Text Box 5"/>
          <p:cNvSpPr txBox="1">
            <a:spLocks noChangeArrowheads="1"/>
          </p:cNvSpPr>
          <p:nvPr/>
        </p:nvSpPr>
        <p:spPr bwMode="auto">
          <a:xfrm>
            <a:off x="152400" y="4479925"/>
            <a:ext cx="8763000" cy="701675"/>
          </a:xfrm>
          <a:prstGeom prst="rect">
            <a:avLst/>
          </a:prstGeom>
          <a:noFill/>
          <a:ln w="9525">
            <a:noFill/>
            <a:miter lim="800000"/>
            <a:headEnd/>
            <a:tailEnd/>
          </a:ln>
        </p:spPr>
        <p:txBody>
          <a:bodyPr>
            <a:spAutoFit/>
          </a:bodyPr>
          <a:lstStyle/>
          <a:p>
            <a:r>
              <a:rPr lang="en-US" sz="2000"/>
              <a:t>Perinet is the only case that has more correctly predicted change than error.</a:t>
            </a:r>
          </a:p>
          <a:p>
            <a:r>
              <a:rPr lang="en-US" sz="2000"/>
              <a:t>SAMBA and subsequent models use post-time 1 information for calibration.</a:t>
            </a:r>
          </a:p>
        </p:txBody>
      </p:sp>
      <p:sp>
        <p:nvSpPr>
          <p:cNvPr id="7" name="TextBox 6"/>
          <p:cNvSpPr txBox="1"/>
          <p:nvPr/>
        </p:nvSpPr>
        <p:spPr>
          <a:xfrm>
            <a:off x="5600700" y="5334000"/>
            <a:ext cx="1905000" cy="1169551"/>
          </a:xfrm>
          <a:prstGeom prst="rect">
            <a:avLst/>
          </a:prstGeom>
          <a:noFill/>
        </p:spPr>
        <p:txBody>
          <a:bodyPr wrap="square" rtlCol="0">
            <a:spAutoFit/>
          </a:bodyPr>
          <a:lstStyle/>
          <a:p>
            <a:r>
              <a:rPr lang="en-US" sz="1400" dirty="0" smtClean="0"/>
              <a:t>Miss</a:t>
            </a:r>
          </a:p>
          <a:p>
            <a:r>
              <a:rPr lang="en-US" sz="1400" dirty="0" smtClean="0"/>
              <a:t>Hit</a:t>
            </a:r>
          </a:p>
          <a:p>
            <a:r>
              <a:rPr lang="en-US" sz="1400" dirty="0" smtClean="0"/>
              <a:t>Wrong Hit</a:t>
            </a:r>
          </a:p>
          <a:p>
            <a:r>
              <a:rPr lang="en-US" sz="1400" dirty="0" smtClean="0"/>
              <a:t>False Alarm</a:t>
            </a:r>
          </a:p>
          <a:p>
            <a:r>
              <a:rPr lang="en-US" sz="1400" dirty="0" smtClean="0"/>
              <a:t>Correct Rejection</a:t>
            </a:r>
            <a:endParaRPr lang="en-US" sz="1400" dirty="0"/>
          </a:p>
        </p:txBody>
      </p:sp>
    </p:spTree>
    <p:extLst>
      <p:ext uri="{BB962C8B-B14F-4D97-AF65-F5344CB8AC3E}">
        <p14:creationId xmlns:p14="http://schemas.microsoft.com/office/powerpoint/2010/main" val="185407371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4"/>
          <p:cNvSpPr>
            <a:spLocks noGrp="1"/>
          </p:cNvSpPr>
          <p:nvPr>
            <p:ph type="sldNum" sz="quarter" idx="12"/>
          </p:nvPr>
        </p:nvSpPr>
        <p:spPr>
          <a:noFill/>
        </p:spPr>
        <p:txBody>
          <a:bodyPr/>
          <a:lstStyle/>
          <a:p>
            <a:fld id="{31C36F42-3A07-42FA-A192-89CA874C6154}" type="slidenum">
              <a:rPr lang="en-US" smtClean="0"/>
              <a:pPr/>
              <a:t>93</a:t>
            </a:fld>
            <a:endParaRPr lang="en-US" smtClean="0"/>
          </a:p>
        </p:txBody>
      </p:sp>
      <p:pic>
        <p:nvPicPr>
          <p:cNvPr id="78851" name="Picture 2" descr="Figure_3continued_02_RGB"/>
          <p:cNvPicPr>
            <a:picLocks noChangeAspect="1" noChangeArrowheads="1"/>
          </p:cNvPicPr>
          <p:nvPr/>
        </p:nvPicPr>
        <p:blipFill>
          <a:blip r:embed="rId2" cstate="print"/>
          <a:srcRect b="64102"/>
          <a:stretch>
            <a:fillRect/>
          </a:stretch>
        </p:blipFill>
        <p:spPr bwMode="auto">
          <a:xfrm>
            <a:off x="381000" y="700088"/>
            <a:ext cx="8382000" cy="3917950"/>
          </a:xfrm>
          <a:prstGeom prst="rect">
            <a:avLst/>
          </a:prstGeom>
          <a:noFill/>
          <a:ln w="9525">
            <a:noFill/>
            <a:miter lim="800000"/>
            <a:headEnd/>
            <a:tailEnd/>
          </a:ln>
        </p:spPr>
      </p:pic>
      <p:pic>
        <p:nvPicPr>
          <p:cNvPr id="78852" name="Picture 3" descr="Figure_3_02_RGB"/>
          <p:cNvPicPr>
            <a:picLocks noChangeAspect="1" noChangeArrowheads="1"/>
          </p:cNvPicPr>
          <p:nvPr/>
        </p:nvPicPr>
        <p:blipFill>
          <a:blip r:embed="rId3" cstate="print"/>
          <a:srcRect l="42676" t="3001" b="85742"/>
          <a:stretch>
            <a:fillRect/>
          </a:stretch>
        </p:blipFill>
        <p:spPr bwMode="auto">
          <a:xfrm>
            <a:off x="82550" y="5341938"/>
            <a:ext cx="5632450" cy="1458912"/>
          </a:xfrm>
          <a:prstGeom prst="rect">
            <a:avLst/>
          </a:prstGeom>
          <a:noFill/>
          <a:ln w="9525">
            <a:noFill/>
            <a:miter lim="800000"/>
            <a:headEnd/>
            <a:tailEnd/>
          </a:ln>
        </p:spPr>
      </p:pic>
      <p:sp>
        <p:nvSpPr>
          <p:cNvPr id="78853" name="Text Box 4"/>
          <p:cNvSpPr txBox="1">
            <a:spLocks noChangeArrowheads="1"/>
          </p:cNvSpPr>
          <p:nvPr/>
        </p:nvSpPr>
        <p:spPr bwMode="auto">
          <a:xfrm>
            <a:off x="152400" y="4419600"/>
            <a:ext cx="8763000" cy="1006475"/>
          </a:xfrm>
          <a:prstGeom prst="rect">
            <a:avLst/>
          </a:prstGeom>
          <a:noFill/>
          <a:ln w="9525">
            <a:noFill/>
            <a:miter lim="800000"/>
            <a:headEnd/>
            <a:tailEnd/>
          </a:ln>
        </p:spPr>
        <p:txBody>
          <a:bodyPr>
            <a:spAutoFit/>
          </a:bodyPr>
          <a:lstStyle/>
          <a:p>
            <a:r>
              <a:rPr lang="en-US" sz="2000"/>
              <a:t>Data and model show one-way change from non-urban to urban.</a:t>
            </a:r>
          </a:p>
          <a:p>
            <a:r>
              <a:rPr lang="en-US" sz="2000"/>
              <a:t>Simulation uses the correct quantity of urban gain.</a:t>
            </a:r>
          </a:p>
          <a:p>
            <a:r>
              <a:rPr lang="en-US" sz="2000"/>
              <a:t>Prediction of location is better than random, but not better than null.</a:t>
            </a:r>
          </a:p>
        </p:txBody>
      </p:sp>
      <p:sp>
        <p:nvSpPr>
          <p:cNvPr id="78854" name="Rectangle 5"/>
          <p:cNvSpPr>
            <a:spLocks noGrp="1" noChangeArrowheads="1"/>
          </p:cNvSpPr>
          <p:nvPr>
            <p:ph type="title"/>
          </p:nvPr>
        </p:nvSpPr>
        <p:spPr>
          <a:xfrm>
            <a:off x="457200" y="76200"/>
            <a:ext cx="8229600" cy="838200"/>
          </a:xfrm>
        </p:spPr>
        <p:txBody>
          <a:bodyPr/>
          <a:lstStyle/>
          <a:p>
            <a:pPr eaLnBrk="1" hangingPunct="1"/>
            <a:r>
              <a:rPr lang="en-US" smtClean="0"/>
              <a:t>Land Transformation Model</a:t>
            </a:r>
          </a:p>
        </p:txBody>
      </p:sp>
      <p:sp>
        <p:nvSpPr>
          <p:cNvPr id="7" name="TextBox 6"/>
          <p:cNvSpPr txBox="1"/>
          <p:nvPr/>
        </p:nvSpPr>
        <p:spPr>
          <a:xfrm>
            <a:off x="5600700" y="5334000"/>
            <a:ext cx="1905000" cy="1169551"/>
          </a:xfrm>
          <a:prstGeom prst="rect">
            <a:avLst/>
          </a:prstGeom>
          <a:noFill/>
        </p:spPr>
        <p:txBody>
          <a:bodyPr wrap="square" rtlCol="0">
            <a:spAutoFit/>
          </a:bodyPr>
          <a:lstStyle/>
          <a:p>
            <a:r>
              <a:rPr lang="en-US" sz="1400" dirty="0" smtClean="0"/>
              <a:t>Miss</a:t>
            </a:r>
          </a:p>
          <a:p>
            <a:r>
              <a:rPr lang="en-US" sz="1400" dirty="0" smtClean="0"/>
              <a:t>Hit</a:t>
            </a:r>
          </a:p>
          <a:p>
            <a:r>
              <a:rPr lang="en-US" sz="1400" dirty="0" smtClean="0"/>
              <a:t>Wrong Hit</a:t>
            </a:r>
          </a:p>
          <a:p>
            <a:r>
              <a:rPr lang="en-US" sz="1400" dirty="0" smtClean="0"/>
              <a:t>False Alarm</a:t>
            </a:r>
          </a:p>
          <a:p>
            <a:r>
              <a:rPr lang="en-US" sz="1400" dirty="0" smtClean="0"/>
              <a:t>Correct Rejection</a:t>
            </a:r>
            <a:endParaRPr lang="en-US" sz="1400" dirty="0"/>
          </a:p>
        </p:txBody>
      </p:sp>
    </p:spTree>
    <p:extLst>
      <p:ext uri="{BB962C8B-B14F-4D97-AF65-F5344CB8AC3E}">
        <p14:creationId xmlns:p14="http://schemas.microsoft.com/office/powerpoint/2010/main" val="237737112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4"/>
          <p:cNvSpPr>
            <a:spLocks noGrp="1"/>
          </p:cNvSpPr>
          <p:nvPr>
            <p:ph type="sldNum" sz="quarter" idx="12"/>
          </p:nvPr>
        </p:nvSpPr>
        <p:spPr>
          <a:noFill/>
        </p:spPr>
        <p:txBody>
          <a:bodyPr/>
          <a:lstStyle/>
          <a:p>
            <a:fld id="{EF36DC92-3922-4B02-97E2-4E5349D7C25E}" type="slidenum">
              <a:rPr lang="en-US" smtClean="0"/>
              <a:pPr/>
              <a:t>94</a:t>
            </a:fld>
            <a:endParaRPr lang="en-US" smtClean="0"/>
          </a:p>
        </p:txBody>
      </p:sp>
      <p:sp>
        <p:nvSpPr>
          <p:cNvPr id="79875" name="Rectangle 2"/>
          <p:cNvSpPr>
            <a:spLocks noGrp="1" noChangeArrowheads="1"/>
          </p:cNvSpPr>
          <p:nvPr>
            <p:ph type="title"/>
          </p:nvPr>
        </p:nvSpPr>
        <p:spPr>
          <a:xfrm>
            <a:off x="457200" y="76200"/>
            <a:ext cx="8229600" cy="838200"/>
          </a:xfrm>
        </p:spPr>
        <p:txBody>
          <a:bodyPr/>
          <a:lstStyle/>
          <a:p>
            <a:pPr eaLnBrk="1" hangingPunct="1"/>
            <a:r>
              <a:rPr lang="en-US" smtClean="0"/>
              <a:t>CLUE-S</a:t>
            </a:r>
          </a:p>
        </p:txBody>
      </p:sp>
      <p:pic>
        <p:nvPicPr>
          <p:cNvPr id="79876" name="Picture 3" descr="Figure_3continued_02_RGB"/>
          <p:cNvPicPr>
            <a:picLocks noChangeAspect="1" noChangeArrowheads="1"/>
          </p:cNvPicPr>
          <p:nvPr/>
        </p:nvPicPr>
        <p:blipFill>
          <a:blip r:embed="rId2" cstate="print"/>
          <a:srcRect t="35898"/>
          <a:stretch>
            <a:fillRect/>
          </a:stretch>
        </p:blipFill>
        <p:spPr bwMode="auto">
          <a:xfrm>
            <a:off x="152400" y="754063"/>
            <a:ext cx="7162800" cy="5976937"/>
          </a:xfrm>
          <a:prstGeom prst="rect">
            <a:avLst/>
          </a:prstGeom>
          <a:noFill/>
          <a:ln w="9525">
            <a:noFill/>
            <a:miter lim="800000"/>
            <a:headEnd/>
            <a:tailEnd/>
          </a:ln>
        </p:spPr>
      </p:pic>
      <p:sp>
        <p:nvSpPr>
          <p:cNvPr id="79877" name="Rectangle 4"/>
          <p:cNvSpPr>
            <a:spLocks noChangeArrowheads="1"/>
          </p:cNvSpPr>
          <p:nvPr/>
        </p:nvSpPr>
        <p:spPr bwMode="auto">
          <a:xfrm>
            <a:off x="3429000" y="5486400"/>
            <a:ext cx="4953000" cy="1066800"/>
          </a:xfrm>
          <a:prstGeom prst="rect">
            <a:avLst/>
          </a:prstGeom>
          <a:solidFill>
            <a:schemeClr val="bg1"/>
          </a:solidFill>
          <a:ln w="9525">
            <a:noFill/>
            <a:miter lim="800000"/>
            <a:headEnd/>
            <a:tailEnd/>
          </a:ln>
        </p:spPr>
        <p:txBody>
          <a:bodyPr wrap="none" anchor="ctr"/>
          <a:lstStyle/>
          <a:p>
            <a:endParaRPr lang="en-US"/>
          </a:p>
        </p:txBody>
      </p:sp>
      <p:sp>
        <p:nvSpPr>
          <p:cNvPr id="79878" name="Rectangle 5"/>
          <p:cNvSpPr>
            <a:spLocks noChangeArrowheads="1"/>
          </p:cNvSpPr>
          <p:nvPr/>
        </p:nvSpPr>
        <p:spPr bwMode="auto">
          <a:xfrm>
            <a:off x="6248400" y="6553200"/>
            <a:ext cx="1066800" cy="228600"/>
          </a:xfrm>
          <a:prstGeom prst="rect">
            <a:avLst/>
          </a:prstGeom>
          <a:solidFill>
            <a:schemeClr val="bg1"/>
          </a:solidFill>
          <a:ln w="9525">
            <a:noFill/>
            <a:miter lim="800000"/>
            <a:headEnd/>
            <a:tailEnd/>
          </a:ln>
        </p:spPr>
        <p:txBody>
          <a:bodyPr wrap="none" anchor="ctr"/>
          <a:lstStyle/>
          <a:p>
            <a:endParaRPr lang="en-US"/>
          </a:p>
        </p:txBody>
      </p:sp>
      <p:sp>
        <p:nvSpPr>
          <p:cNvPr id="79879" name="Rectangle 6"/>
          <p:cNvSpPr>
            <a:spLocks noChangeArrowheads="1"/>
          </p:cNvSpPr>
          <p:nvPr/>
        </p:nvSpPr>
        <p:spPr bwMode="auto">
          <a:xfrm>
            <a:off x="3581400" y="3810000"/>
            <a:ext cx="1981200" cy="457200"/>
          </a:xfrm>
          <a:prstGeom prst="rect">
            <a:avLst/>
          </a:prstGeom>
          <a:solidFill>
            <a:schemeClr val="bg1"/>
          </a:solidFill>
          <a:ln w="9525">
            <a:noFill/>
            <a:miter lim="800000"/>
            <a:headEnd/>
            <a:tailEnd/>
          </a:ln>
        </p:spPr>
        <p:txBody>
          <a:bodyPr wrap="none" anchor="ctr"/>
          <a:lstStyle/>
          <a:p>
            <a:endParaRPr lang="en-US"/>
          </a:p>
        </p:txBody>
      </p:sp>
      <p:pic>
        <p:nvPicPr>
          <p:cNvPr id="79880" name="Picture 7" descr="Figure_3_02_RGB"/>
          <p:cNvPicPr>
            <a:picLocks noChangeAspect="1" noChangeArrowheads="1"/>
          </p:cNvPicPr>
          <p:nvPr/>
        </p:nvPicPr>
        <p:blipFill>
          <a:blip r:embed="rId3" cstate="print"/>
          <a:srcRect l="42676" t="3001" b="85184"/>
          <a:stretch>
            <a:fillRect/>
          </a:stretch>
        </p:blipFill>
        <p:spPr bwMode="auto">
          <a:xfrm>
            <a:off x="3206750" y="4724400"/>
            <a:ext cx="5937250" cy="1612900"/>
          </a:xfrm>
          <a:prstGeom prst="rect">
            <a:avLst/>
          </a:prstGeom>
          <a:noFill/>
          <a:ln w="9525">
            <a:noFill/>
            <a:miter lim="800000"/>
            <a:headEnd/>
            <a:tailEnd/>
          </a:ln>
        </p:spPr>
      </p:pic>
      <p:sp>
        <p:nvSpPr>
          <p:cNvPr id="79881" name="Rectangle 8"/>
          <p:cNvSpPr>
            <a:spLocks noChangeArrowheads="1"/>
          </p:cNvSpPr>
          <p:nvPr/>
        </p:nvSpPr>
        <p:spPr bwMode="auto">
          <a:xfrm>
            <a:off x="4648200" y="6477000"/>
            <a:ext cx="2362200" cy="304800"/>
          </a:xfrm>
          <a:prstGeom prst="rect">
            <a:avLst/>
          </a:prstGeom>
          <a:solidFill>
            <a:schemeClr val="bg1"/>
          </a:solidFill>
          <a:ln w="9525">
            <a:noFill/>
            <a:miter lim="800000"/>
            <a:headEnd/>
            <a:tailEnd/>
          </a:ln>
        </p:spPr>
        <p:txBody>
          <a:bodyPr wrap="none" anchor="ctr"/>
          <a:lstStyle/>
          <a:p>
            <a:endParaRPr lang="en-US"/>
          </a:p>
        </p:txBody>
      </p:sp>
      <p:sp>
        <p:nvSpPr>
          <p:cNvPr id="79882" name="Rectangle 9"/>
          <p:cNvSpPr>
            <a:spLocks noChangeArrowheads="1"/>
          </p:cNvSpPr>
          <p:nvPr/>
        </p:nvSpPr>
        <p:spPr bwMode="auto">
          <a:xfrm>
            <a:off x="3124200" y="4419600"/>
            <a:ext cx="6019800" cy="3048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79883" name="Text Box 10"/>
          <p:cNvSpPr txBox="1">
            <a:spLocks noChangeArrowheads="1"/>
          </p:cNvSpPr>
          <p:nvPr/>
        </p:nvSpPr>
        <p:spPr bwMode="auto">
          <a:xfrm>
            <a:off x="2895600" y="3946525"/>
            <a:ext cx="6172200" cy="701675"/>
          </a:xfrm>
          <a:prstGeom prst="rect">
            <a:avLst/>
          </a:prstGeom>
          <a:solidFill>
            <a:schemeClr val="bg1"/>
          </a:solidFill>
          <a:ln w="9525">
            <a:noFill/>
            <a:miter lim="800000"/>
            <a:headEnd/>
            <a:tailEnd/>
          </a:ln>
        </p:spPr>
        <p:txBody>
          <a:bodyPr>
            <a:spAutoFit/>
          </a:bodyPr>
          <a:lstStyle/>
          <a:p>
            <a:r>
              <a:rPr lang="en-US" sz="2000"/>
              <a:t>All three use the correct quantities from time 2.</a:t>
            </a:r>
          </a:p>
          <a:p>
            <a:r>
              <a:rPr lang="en-US" sz="2000"/>
              <a:t>All three are better than random and better than null.</a:t>
            </a:r>
          </a:p>
        </p:txBody>
      </p:sp>
    </p:spTree>
    <p:extLst>
      <p:ext uri="{BB962C8B-B14F-4D97-AF65-F5344CB8AC3E}">
        <p14:creationId xmlns:p14="http://schemas.microsoft.com/office/powerpoint/2010/main" val="142166978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4"/>
          <p:cNvSpPr>
            <a:spLocks noGrp="1"/>
          </p:cNvSpPr>
          <p:nvPr>
            <p:ph type="sldNum" sz="quarter" idx="12"/>
          </p:nvPr>
        </p:nvSpPr>
        <p:spPr>
          <a:noFill/>
        </p:spPr>
        <p:txBody>
          <a:bodyPr/>
          <a:lstStyle/>
          <a:p>
            <a:fld id="{F5442D77-442F-4010-A14F-DD8C3819D277}" type="slidenum">
              <a:rPr lang="en-US" smtClean="0"/>
              <a:pPr/>
              <a:t>95</a:t>
            </a:fld>
            <a:endParaRPr lang="en-US" smtClean="0"/>
          </a:p>
        </p:txBody>
      </p:sp>
      <p:sp>
        <p:nvSpPr>
          <p:cNvPr id="80899" name="Rectangle 2"/>
          <p:cNvSpPr>
            <a:spLocks noGrp="1" noChangeArrowheads="1"/>
          </p:cNvSpPr>
          <p:nvPr>
            <p:ph type="title"/>
          </p:nvPr>
        </p:nvSpPr>
        <p:spPr>
          <a:xfrm>
            <a:off x="457200" y="76200"/>
            <a:ext cx="8229600" cy="838200"/>
          </a:xfrm>
        </p:spPr>
        <p:txBody>
          <a:bodyPr/>
          <a:lstStyle/>
          <a:p>
            <a:pPr eaLnBrk="1" hangingPunct="1"/>
            <a:r>
              <a:rPr lang="en-US" smtClean="0"/>
              <a:t>CLUE</a:t>
            </a:r>
          </a:p>
        </p:txBody>
      </p:sp>
      <p:pic>
        <p:nvPicPr>
          <p:cNvPr id="80900" name="Picture 3" descr="Figure_3continued_02_RGB"/>
          <p:cNvPicPr>
            <a:picLocks noChangeAspect="1" noChangeArrowheads="1"/>
          </p:cNvPicPr>
          <p:nvPr/>
        </p:nvPicPr>
        <p:blipFill>
          <a:blip r:embed="rId2" cstate="print"/>
          <a:srcRect l="43768" t="68694"/>
          <a:stretch>
            <a:fillRect/>
          </a:stretch>
        </p:blipFill>
        <p:spPr bwMode="auto">
          <a:xfrm>
            <a:off x="838200" y="1389063"/>
            <a:ext cx="7543800" cy="5468937"/>
          </a:xfrm>
          <a:prstGeom prst="rect">
            <a:avLst/>
          </a:prstGeom>
          <a:noFill/>
          <a:ln w="9525">
            <a:noFill/>
            <a:miter lim="800000"/>
            <a:headEnd/>
            <a:tailEnd/>
          </a:ln>
        </p:spPr>
      </p:pic>
      <p:sp>
        <p:nvSpPr>
          <p:cNvPr id="80901" name="Rectangle 4"/>
          <p:cNvSpPr>
            <a:spLocks noChangeArrowheads="1"/>
          </p:cNvSpPr>
          <p:nvPr/>
        </p:nvSpPr>
        <p:spPr bwMode="auto">
          <a:xfrm>
            <a:off x="6324600" y="1219200"/>
            <a:ext cx="1905000" cy="304800"/>
          </a:xfrm>
          <a:prstGeom prst="rect">
            <a:avLst/>
          </a:prstGeom>
          <a:solidFill>
            <a:schemeClr val="bg1"/>
          </a:solidFill>
          <a:ln w="9525">
            <a:noFill/>
            <a:miter lim="800000"/>
            <a:headEnd/>
            <a:tailEnd/>
          </a:ln>
        </p:spPr>
        <p:txBody>
          <a:bodyPr wrap="none" anchor="ctr"/>
          <a:lstStyle/>
          <a:p>
            <a:endParaRPr lang="en-US"/>
          </a:p>
        </p:txBody>
      </p:sp>
      <p:sp>
        <p:nvSpPr>
          <p:cNvPr id="80902" name="Rectangle 5"/>
          <p:cNvSpPr>
            <a:spLocks noChangeArrowheads="1"/>
          </p:cNvSpPr>
          <p:nvPr/>
        </p:nvSpPr>
        <p:spPr bwMode="auto">
          <a:xfrm>
            <a:off x="0" y="6324600"/>
            <a:ext cx="2133600" cy="533400"/>
          </a:xfrm>
          <a:prstGeom prst="rect">
            <a:avLst/>
          </a:prstGeom>
          <a:solidFill>
            <a:schemeClr val="bg1"/>
          </a:solidFill>
          <a:ln w="9525">
            <a:noFill/>
            <a:miter lim="800000"/>
            <a:headEnd/>
            <a:tailEnd/>
          </a:ln>
        </p:spPr>
        <p:txBody>
          <a:bodyPr wrap="none" anchor="ctr"/>
          <a:lstStyle/>
          <a:p>
            <a:endParaRPr lang="en-US"/>
          </a:p>
        </p:txBody>
      </p:sp>
      <p:sp>
        <p:nvSpPr>
          <p:cNvPr id="80903" name="Rectangle 6"/>
          <p:cNvSpPr>
            <a:spLocks noChangeArrowheads="1"/>
          </p:cNvSpPr>
          <p:nvPr/>
        </p:nvSpPr>
        <p:spPr bwMode="auto">
          <a:xfrm>
            <a:off x="1219200" y="4267200"/>
            <a:ext cx="2438400" cy="381000"/>
          </a:xfrm>
          <a:prstGeom prst="rect">
            <a:avLst/>
          </a:prstGeom>
          <a:solidFill>
            <a:schemeClr val="bg1"/>
          </a:solidFill>
          <a:ln w="9525">
            <a:noFill/>
            <a:miter lim="800000"/>
            <a:headEnd/>
            <a:tailEnd/>
          </a:ln>
        </p:spPr>
        <p:txBody>
          <a:bodyPr wrap="none" anchor="ctr"/>
          <a:lstStyle/>
          <a:p>
            <a:endParaRPr lang="en-US"/>
          </a:p>
        </p:txBody>
      </p:sp>
      <p:sp>
        <p:nvSpPr>
          <p:cNvPr id="80904" name="Text Box 7"/>
          <p:cNvSpPr txBox="1">
            <a:spLocks noChangeArrowheads="1"/>
          </p:cNvSpPr>
          <p:nvPr/>
        </p:nvSpPr>
        <p:spPr bwMode="auto">
          <a:xfrm>
            <a:off x="76200" y="822325"/>
            <a:ext cx="8991600" cy="396875"/>
          </a:xfrm>
          <a:prstGeom prst="rect">
            <a:avLst/>
          </a:prstGeom>
          <a:noFill/>
          <a:ln w="9525">
            <a:noFill/>
            <a:miter lim="800000"/>
            <a:headEnd/>
            <a:tailEnd/>
          </a:ln>
        </p:spPr>
        <p:txBody>
          <a:bodyPr>
            <a:spAutoFit/>
          </a:bodyPr>
          <a:lstStyle/>
          <a:p>
            <a:pPr algn="ctr"/>
            <a:r>
              <a:rPr lang="en-US" sz="2000"/>
              <a:t>It is possible to model and to measure accuracy with heterogenous pixels.</a:t>
            </a:r>
          </a:p>
        </p:txBody>
      </p:sp>
      <p:sp>
        <p:nvSpPr>
          <p:cNvPr id="80905" name="Rectangle 8"/>
          <p:cNvSpPr>
            <a:spLocks noChangeArrowheads="1"/>
          </p:cNvSpPr>
          <p:nvPr/>
        </p:nvSpPr>
        <p:spPr bwMode="auto">
          <a:xfrm>
            <a:off x="4419600" y="2819400"/>
            <a:ext cx="228600" cy="4572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80906" name="Rectangle 9"/>
          <p:cNvSpPr>
            <a:spLocks noChangeArrowheads="1"/>
          </p:cNvSpPr>
          <p:nvPr/>
        </p:nvSpPr>
        <p:spPr bwMode="auto">
          <a:xfrm>
            <a:off x="5105400" y="6248400"/>
            <a:ext cx="228600" cy="457200"/>
          </a:xfrm>
          <a:prstGeom prst="rect">
            <a:avLst/>
          </a:prstGeom>
          <a:solidFill>
            <a:schemeClr val="bg1"/>
          </a:solidFill>
          <a:ln w="9525">
            <a:solidFill>
              <a:schemeClr val="bg1"/>
            </a:solidFill>
            <a:miter lim="800000"/>
            <a:headEnd/>
            <a:tailEnd/>
          </a:ln>
        </p:spPr>
        <p:txBody>
          <a:bodyPr wrap="none" anchor="ctr"/>
          <a:lstStyle/>
          <a:p>
            <a:endParaRPr lang="en-US"/>
          </a:p>
        </p:txBody>
      </p:sp>
    </p:spTree>
    <p:extLst>
      <p:ext uri="{BB962C8B-B14F-4D97-AF65-F5344CB8AC3E}">
        <p14:creationId xmlns:p14="http://schemas.microsoft.com/office/powerpoint/2010/main" val="210858919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4"/>
          <p:cNvSpPr>
            <a:spLocks noGrp="1"/>
          </p:cNvSpPr>
          <p:nvPr>
            <p:ph type="sldNum" sz="quarter" idx="12"/>
          </p:nvPr>
        </p:nvSpPr>
        <p:spPr>
          <a:noFill/>
        </p:spPr>
        <p:txBody>
          <a:bodyPr/>
          <a:lstStyle/>
          <a:p>
            <a:fld id="{7DBB9FB9-0438-40E5-88BE-CCD1D7BA45D3}" type="slidenum">
              <a:rPr lang="en-US" smtClean="0"/>
              <a:pPr/>
              <a:t>96</a:t>
            </a:fld>
            <a:endParaRPr lang="en-US" smtClean="0"/>
          </a:p>
        </p:txBody>
      </p:sp>
      <p:sp>
        <p:nvSpPr>
          <p:cNvPr id="81923" name="Rectangle 2"/>
          <p:cNvSpPr>
            <a:spLocks noGrp="1" noChangeArrowheads="1"/>
          </p:cNvSpPr>
          <p:nvPr>
            <p:ph type="title"/>
          </p:nvPr>
        </p:nvSpPr>
        <p:spPr>
          <a:xfrm>
            <a:off x="457200" y="76200"/>
            <a:ext cx="8229600" cy="838200"/>
          </a:xfrm>
        </p:spPr>
        <p:txBody>
          <a:bodyPr/>
          <a:lstStyle/>
          <a:p>
            <a:pPr eaLnBrk="1" hangingPunct="1"/>
            <a:r>
              <a:rPr lang="en-US" smtClean="0"/>
              <a:t>13 cases</a:t>
            </a:r>
          </a:p>
        </p:txBody>
      </p:sp>
      <p:pic>
        <p:nvPicPr>
          <p:cNvPr id="81924" name="Picture 3" descr="Figure_3_02_RGB"/>
          <p:cNvPicPr>
            <a:picLocks noChangeAspect="1" noChangeArrowheads="1"/>
          </p:cNvPicPr>
          <p:nvPr/>
        </p:nvPicPr>
        <p:blipFill>
          <a:blip r:embed="rId2" cstate="print"/>
          <a:srcRect/>
          <a:stretch>
            <a:fillRect/>
          </a:stretch>
        </p:blipFill>
        <p:spPr bwMode="auto">
          <a:xfrm>
            <a:off x="57150" y="838200"/>
            <a:ext cx="4508500" cy="5943600"/>
          </a:xfrm>
          <a:prstGeom prst="rect">
            <a:avLst/>
          </a:prstGeom>
          <a:noFill/>
          <a:ln w="9525">
            <a:noFill/>
            <a:miter lim="800000"/>
            <a:headEnd/>
            <a:tailEnd/>
          </a:ln>
        </p:spPr>
      </p:pic>
      <p:pic>
        <p:nvPicPr>
          <p:cNvPr id="81925" name="Picture 4" descr="Figure_3continued_02_RGB"/>
          <p:cNvPicPr>
            <a:picLocks noChangeAspect="1" noChangeArrowheads="1"/>
          </p:cNvPicPr>
          <p:nvPr/>
        </p:nvPicPr>
        <p:blipFill>
          <a:blip r:embed="rId3" cstate="print"/>
          <a:srcRect/>
          <a:stretch>
            <a:fillRect/>
          </a:stretch>
        </p:blipFill>
        <p:spPr bwMode="auto">
          <a:xfrm>
            <a:off x="4519613" y="838200"/>
            <a:ext cx="4565650" cy="5943600"/>
          </a:xfrm>
          <a:prstGeom prst="rect">
            <a:avLst/>
          </a:prstGeom>
          <a:noFill/>
          <a:ln w="9525">
            <a:noFill/>
            <a:miter lim="800000"/>
            <a:headEnd/>
            <a:tailEnd/>
          </a:ln>
        </p:spPr>
      </p:pic>
      <p:sp>
        <p:nvSpPr>
          <p:cNvPr id="81926" name="Rectangle 5"/>
          <p:cNvSpPr>
            <a:spLocks noChangeArrowheads="1"/>
          </p:cNvSpPr>
          <p:nvPr/>
        </p:nvSpPr>
        <p:spPr bwMode="auto">
          <a:xfrm>
            <a:off x="6477000" y="4953000"/>
            <a:ext cx="2590800" cy="1752600"/>
          </a:xfrm>
          <a:prstGeom prst="rect">
            <a:avLst/>
          </a:prstGeom>
          <a:noFill/>
          <a:ln w="12700" cap="rnd">
            <a:solidFill>
              <a:schemeClr val="tx1"/>
            </a:solidFill>
            <a:prstDash val="sysDot"/>
            <a:miter lim="800000"/>
            <a:headEnd/>
            <a:tailEnd/>
          </a:ln>
        </p:spPr>
        <p:txBody>
          <a:bodyPr wrap="none" anchor="ctr"/>
          <a:lstStyle/>
          <a:p>
            <a:endParaRPr lang="en-US"/>
          </a:p>
        </p:txBody>
      </p:sp>
    </p:spTree>
    <p:extLst>
      <p:ext uri="{BB962C8B-B14F-4D97-AF65-F5344CB8AC3E}">
        <p14:creationId xmlns:p14="http://schemas.microsoft.com/office/powerpoint/2010/main" val="388743186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4"/>
          <p:cNvSpPr>
            <a:spLocks noGrp="1"/>
          </p:cNvSpPr>
          <p:nvPr>
            <p:ph type="sldNum" sz="quarter" idx="12"/>
          </p:nvPr>
        </p:nvSpPr>
        <p:spPr>
          <a:noFill/>
        </p:spPr>
        <p:txBody>
          <a:bodyPr/>
          <a:lstStyle/>
          <a:p>
            <a:fld id="{6076F8F8-0A88-4760-90B9-4E9AF1530181}" type="slidenum">
              <a:rPr lang="en-US" smtClean="0"/>
              <a:pPr/>
              <a:t>97</a:t>
            </a:fld>
            <a:endParaRPr lang="en-US" smtClean="0"/>
          </a:p>
        </p:txBody>
      </p:sp>
      <p:pic>
        <p:nvPicPr>
          <p:cNvPr id="82947" name="Picture 2"/>
          <p:cNvPicPr>
            <a:picLocks noChangeAspect="1" noChangeArrowheads="1"/>
          </p:cNvPicPr>
          <p:nvPr/>
        </p:nvPicPr>
        <p:blipFill>
          <a:blip r:embed="rId2" cstate="print"/>
          <a:srcRect/>
          <a:stretch>
            <a:fillRect/>
          </a:stretch>
        </p:blipFill>
        <p:spPr bwMode="auto">
          <a:xfrm>
            <a:off x="234950" y="914400"/>
            <a:ext cx="8674100" cy="5930900"/>
          </a:xfrm>
          <a:prstGeom prst="rect">
            <a:avLst/>
          </a:prstGeom>
          <a:noFill/>
          <a:ln w="9525">
            <a:noFill/>
            <a:miter lim="800000"/>
            <a:headEnd/>
            <a:tailEnd/>
          </a:ln>
        </p:spPr>
      </p:pic>
      <p:sp>
        <p:nvSpPr>
          <p:cNvPr id="82948" name="Rectangle 3"/>
          <p:cNvSpPr>
            <a:spLocks noGrp="1" noChangeArrowheads="1"/>
          </p:cNvSpPr>
          <p:nvPr>
            <p:ph type="title"/>
          </p:nvPr>
        </p:nvSpPr>
        <p:spPr>
          <a:xfrm>
            <a:off x="457200" y="76200"/>
            <a:ext cx="8229600" cy="1143000"/>
          </a:xfrm>
        </p:spPr>
        <p:txBody>
          <a:bodyPr/>
          <a:lstStyle/>
          <a:p>
            <a:pPr eaLnBrk="1" hangingPunct="1"/>
            <a:r>
              <a:rPr lang="en-US" smtClean="0"/>
              <a:t>Venn Diagrams for 13 cases</a:t>
            </a:r>
          </a:p>
        </p:txBody>
      </p:sp>
    </p:spTree>
    <p:extLst>
      <p:ext uri="{BB962C8B-B14F-4D97-AF65-F5344CB8AC3E}">
        <p14:creationId xmlns:p14="http://schemas.microsoft.com/office/powerpoint/2010/main" val="382396436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4"/>
          <p:cNvSpPr>
            <a:spLocks noGrp="1"/>
          </p:cNvSpPr>
          <p:nvPr>
            <p:ph type="sldNum" sz="quarter" idx="12"/>
          </p:nvPr>
        </p:nvSpPr>
        <p:spPr>
          <a:noFill/>
        </p:spPr>
        <p:txBody>
          <a:bodyPr/>
          <a:lstStyle/>
          <a:p>
            <a:fld id="{B5AEDC14-EC48-42FC-9D47-EAE22F6364BD}" type="slidenum">
              <a:rPr lang="en-US" smtClean="0"/>
              <a:pPr/>
              <a:t>98</a:t>
            </a:fld>
            <a:endParaRPr lang="en-US" smtClean="0"/>
          </a:p>
        </p:txBody>
      </p:sp>
      <p:sp>
        <p:nvSpPr>
          <p:cNvPr id="83971" name="Rectangle 2"/>
          <p:cNvSpPr>
            <a:spLocks noGrp="1" noChangeArrowheads="1"/>
          </p:cNvSpPr>
          <p:nvPr>
            <p:ph type="title"/>
          </p:nvPr>
        </p:nvSpPr>
        <p:spPr/>
        <p:txBody>
          <a:bodyPr/>
          <a:lstStyle/>
          <a:p>
            <a:pPr eaLnBrk="1" hangingPunct="1"/>
            <a:r>
              <a:rPr lang="en-US" sz="4000" smtClean="0"/>
              <a:t>Rare events are difficult to predict</a:t>
            </a:r>
          </a:p>
        </p:txBody>
      </p:sp>
      <p:sp>
        <p:nvSpPr>
          <p:cNvPr id="83972" name="Line 3"/>
          <p:cNvSpPr>
            <a:spLocks noChangeShapeType="1"/>
          </p:cNvSpPr>
          <p:nvPr/>
        </p:nvSpPr>
        <p:spPr bwMode="auto">
          <a:xfrm>
            <a:off x="2133600" y="4495800"/>
            <a:ext cx="6858000" cy="0"/>
          </a:xfrm>
          <a:prstGeom prst="line">
            <a:avLst/>
          </a:prstGeom>
          <a:noFill/>
          <a:ln w="38100">
            <a:solidFill>
              <a:srgbClr val="FF00FF"/>
            </a:solidFill>
            <a:prstDash val="dash"/>
            <a:round/>
            <a:headEnd/>
            <a:tailEnd/>
          </a:ln>
        </p:spPr>
        <p:txBody>
          <a:bodyPr/>
          <a:lstStyle/>
          <a:p>
            <a:endParaRPr lang="en-US"/>
          </a:p>
        </p:txBody>
      </p:sp>
      <p:sp>
        <p:nvSpPr>
          <p:cNvPr id="83973" name="Text Box 4"/>
          <p:cNvSpPr txBox="1">
            <a:spLocks noChangeArrowheads="1"/>
          </p:cNvSpPr>
          <p:nvPr/>
        </p:nvSpPr>
        <p:spPr bwMode="auto">
          <a:xfrm>
            <a:off x="4191000" y="4632325"/>
            <a:ext cx="4876800" cy="641350"/>
          </a:xfrm>
          <a:prstGeom prst="rect">
            <a:avLst/>
          </a:prstGeom>
          <a:noFill/>
          <a:ln w="9525">
            <a:noFill/>
            <a:miter lim="800000"/>
            <a:headEnd/>
            <a:tailEnd/>
          </a:ln>
        </p:spPr>
        <p:txBody>
          <a:bodyPr>
            <a:spAutoFit/>
          </a:bodyPr>
          <a:lstStyle/>
          <a:p>
            <a:pPr>
              <a:spcBef>
                <a:spcPct val="50000"/>
              </a:spcBef>
            </a:pPr>
            <a:r>
              <a:rPr lang="en-US" b="1">
                <a:solidFill>
                  <a:srgbClr val="FF00FF"/>
                </a:solidFill>
              </a:rPr>
              <a:t>Cases with less than 15% figure of merit have less than 10% observed net change.</a:t>
            </a:r>
          </a:p>
        </p:txBody>
      </p:sp>
      <p:pic>
        <p:nvPicPr>
          <p:cNvPr id="83974" name="Picture 5"/>
          <p:cNvPicPr>
            <a:picLocks noChangeAspect="1" noChangeArrowheads="1"/>
          </p:cNvPicPr>
          <p:nvPr/>
        </p:nvPicPr>
        <p:blipFill>
          <a:blip r:embed="rId2" cstate="print"/>
          <a:srcRect r="51756"/>
          <a:stretch>
            <a:fillRect/>
          </a:stretch>
        </p:blipFill>
        <p:spPr bwMode="auto">
          <a:xfrm>
            <a:off x="1073150" y="927100"/>
            <a:ext cx="4184650" cy="5930900"/>
          </a:xfrm>
          <a:prstGeom prst="rect">
            <a:avLst/>
          </a:prstGeom>
          <a:noFill/>
          <a:ln w="9525">
            <a:noFill/>
            <a:miter lim="800000"/>
            <a:headEnd/>
            <a:tailEnd/>
          </a:ln>
        </p:spPr>
      </p:pic>
    </p:spTree>
    <p:extLst>
      <p:ext uri="{BB962C8B-B14F-4D97-AF65-F5344CB8AC3E}">
        <p14:creationId xmlns:p14="http://schemas.microsoft.com/office/powerpoint/2010/main" val="237626321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4"/>
          <p:cNvSpPr>
            <a:spLocks noGrp="1"/>
          </p:cNvSpPr>
          <p:nvPr>
            <p:ph type="sldNum" sz="quarter" idx="12"/>
          </p:nvPr>
        </p:nvSpPr>
        <p:spPr>
          <a:noFill/>
        </p:spPr>
        <p:txBody>
          <a:bodyPr/>
          <a:lstStyle/>
          <a:p>
            <a:fld id="{8B4A0057-3220-44AD-AA5D-9BFF99C8B279}" type="slidenum">
              <a:rPr lang="en-US" smtClean="0"/>
              <a:pPr/>
              <a:t>99</a:t>
            </a:fld>
            <a:endParaRPr lang="en-US" smtClean="0"/>
          </a:p>
        </p:txBody>
      </p:sp>
      <p:sp>
        <p:nvSpPr>
          <p:cNvPr id="84995" name="Rectangle 2"/>
          <p:cNvSpPr>
            <a:spLocks noGrp="1" noChangeArrowheads="1"/>
          </p:cNvSpPr>
          <p:nvPr>
            <p:ph type="title"/>
          </p:nvPr>
        </p:nvSpPr>
        <p:spPr>
          <a:xfrm>
            <a:off x="457200" y="76200"/>
            <a:ext cx="8229600" cy="914400"/>
          </a:xfrm>
        </p:spPr>
        <p:txBody>
          <a:bodyPr/>
          <a:lstStyle/>
          <a:p>
            <a:pPr eaLnBrk="1" hangingPunct="1"/>
            <a:r>
              <a:rPr lang="en-US" smtClean="0"/>
              <a:t>Observed, Predicted, and Error</a:t>
            </a:r>
          </a:p>
        </p:txBody>
      </p:sp>
      <p:pic>
        <p:nvPicPr>
          <p:cNvPr id="84996" name="Picture 3"/>
          <p:cNvPicPr>
            <a:picLocks noChangeAspect="1" noChangeArrowheads="1"/>
          </p:cNvPicPr>
          <p:nvPr/>
        </p:nvPicPr>
        <p:blipFill>
          <a:blip r:embed="rId2" cstate="print"/>
          <a:srcRect/>
          <a:stretch>
            <a:fillRect/>
          </a:stretch>
        </p:blipFill>
        <p:spPr bwMode="auto">
          <a:xfrm>
            <a:off x="0" y="754063"/>
            <a:ext cx="8909050" cy="6091237"/>
          </a:xfrm>
          <a:prstGeom prst="rect">
            <a:avLst/>
          </a:prstGeom>
          <a:noFill/>
          <a:ln w="9525">
            <a:noFill/>
            <a:miter lim="800000"/>
            <a:headEnd/>
            <a:tailEnd/>
          </a:ln>
        </p:spPr>
      </p:pic>
    </p:spTree>
    <p:extLst>
      <p:ext uri="{BB962C8B-B14F-4D97-AF65-F5344CB8AC3E}">
        <p14:creationId xmlns:p14="http://schemas.microsoft.com/office/powerpoint/2010/main" val="26817459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1109</TotalTime>
  <Words>4489</Words>
  <Application>Microsoft Office PowerPoint</Application>
  <PresentationFormat>On-screen Show (4:3)</PresentationFormat>
  <Paragraphs>1191</Paragraphs>
  <Slides>114</Slides>
  <Notes>1</Notes>
  <HiddenSlides>0</HiddenSlides>
  <MMClips>0</MMClips>
  <ScaleCrop>false</ScaleCrop>
  <HeadingPairs>
    <vt:vector size="4" baseType="variant">
      <vt:variant>
        <vt:lpstr>Theme</vt:lpstr>
      </vt:variant>
      <vt:variant>
        <vt:i4>1</vt:i4>
      </vt:variant>
      <vt:variant>
        <vt:lpstr>Slide Titles</vt:lpstr>
      </vt:variant>
      <vt:variant>
        <vt:i4>114</vt:i4>
      </vt:variant>
    </vt:vector>
  </HeadingPairs>
  <TitlesOfParts>
    <vt:vector size="115" baseType="lpstr">
      <vt:lpstr>Office Theme</vt:lpstr>
      <vt:lpstr>INTENSITY ANALYSIS: Method to measure change among land categories through time</vt:lpstr>
      <vt:lpstr>Internet Links</vt:lpstr>
      <vt:lpstr>Intensity Analysis …</vt:lpstr>
      <vt:lpstr>Plum Island Ecosystems (PIE) in USA</vt:lpstr>
      <vt:lpstr>Each time interval has a contingency table.</vt:lpstr>
      <vt:lpstr>Purpose</vt:lpstr>
      <vt:lpstr>Questions Answered</vt:lpstr>
      <vt:lpstr>Three levels of Intensity Analysis</vt:lpstr>
      <vt:lpstr>Criticism or Compliment?</vt:lpstr>
      <vt:lpstr>The location of the study site is the southern part of the island of Borneo, which is shared by Indonesia, Malaysia and Burnei. Kalimantan is the Indonesian portion of Borneo. The study site is in Central Kalimantan Province. </vt:lpstr>
      <vt:lpstr>Maps on the left show land-cover categories at 2000 and 2004. There are only three categories. How complicated can it be?</vt:lpstr>
      <vt:lpstr>Maps on the left show land-cover categories at 2000 and 2004.  Maps on the right show changes during 2000–2004.</vt:lpstr>
      <vt:lpstr>Category level information Red indicates persistence</vt:lpstr>
      <vt:lpstr>Gross gain, persistence and gross loss by category during 2000-2004</vt:lpstr>
      <vt:lpstr>Notation for Pontius, Gao, et al. (2013)</vt:lpstr>
      <vt:lpstr>Notation for central entries</vt:lpstr>
      <vt:lpstr>Equations 1-3</vt:lpstr>
      <vt:lpstr>Equations 1-3</vt:lpstr>
      <vt:lpstr>Total change separated into quantity disagreement and allocation disagreement</vt:lpstr>
      <vt:lpstr>Which of these two comparison maps is more different from the reference map?</vt:lpstr>
      <vt:lpstr>Comparison 1 is more different according to proportion disagreement.</vt:lpstr>
      <vt:lpstr>Quantity and Allocation are two reasons for disagreement, which we separate.</vt:lpstr>
      <vt:lpstr>Questions for category level losses</vt:lpstr>
      <vt:lpstr>Category level information Size at each time point</vt:lpstr>
      <vt:lpstr>Category level information Red indicates persistence</vt:lpstr>
      <vt:lpstr>There will be 17% change in this landscape.</vt:lpstr>
      <vt:lpstr>Questions for category level gains</vt:lpstr>
      <vt:lpstr>There was 17% change in this landscape.</vt:lpstr>
      <vt:lpstr>Maps on the left show land-cover categories at 2000 and 2004.  Maps on the right show changes during 2000–2004.</vt:lpstr>
      <vt:lpstr>If i denotes a category at time 1 and j denotes a category at time 2, then write equations that give the intensity with which each category experiences change relative to its size for:</vt:lpstr>
      <vt:lpstr>Equations 4-5 for comparison to uniform</vt:lpstr>
      <vt:lpstr>Intensities of category-level gross losses and gross gains compared to uniform gross change</vt:lpstr>
      <vt:lpstr>Transition level changes with Forest</vt:lpstr>
      <vt:lpstr>Forest is going to gain on 5% of this landscape. What will be the size of the transition from Bare to Forest? What will be the size of the transition from Grass to Forest?</vt:lpstr>
      <vt:lpstr>Category level information Red indicates persistence</vt:lpstr>
      <vt:lpstr>Transitions as a percent of the domain.  Superscript α indicates a systematically avoiding transition.  Superscript τ indicates a systematically targeting transition.</vt:lpstr>
      <vt:lpstr>Intensity of transitions given Forest’s gain on the positive axis and given Forest’s loss on the negative axis</vt:lpstr>
      <vt:lpstr>Forest recently lost on 10% of this landscape. What was the size of the transition from Forest to Bare? What will be the size of the transition from Forest to Grass?</vt:lpstr>
      <vt:lpstr>Equations 6-7  examine transitions to category n</vt:lpstr>
      <vt:lpstr>Equations 8-9 examine transitions from category m</vt:lpstr>
      <vt:lpstr>Intensity of transitions given Bare’s gain on the positive axis and given Bare’s loss on the negative axis</vt:lpstr>
      <vt:lpstr>Transitions as a percent of the domain.  Superscript α indicates a systematically avoiding transition.  Superscript τ indicates a systematically targeting transition.</vt:lpstr>
      <vt:lpstr>Intensity of transitions given Grass’ gain on the positive axis and given Grass’ loss on the negative axis</vt:lpstr>
      <vt:lpstr>Definition of Systematic  (Pontius et al. 2004 is different from Alo and Pontius 2008)</vt:lpstr>
      <vt:lpstr>Why is the transition from …</vt:lpstr>
      <vt:lpstr>If a table shows time going forward, then should Intensity Analysis consider …</vt:lpstr>
      <vt:lpstr>PontiusMatrix40.xlsx</vt:lpstr>
      <vt:lpstr>Effect of various amount of persistence on intensities. Red numbers are the only ones that vary. All tables are symmetric.</vt:lpstr>
      <vt:lpstr>Sensitivity to Persistence</vt:lpstr>
      <vt:lpstr>Two types of the  Large Dormant Category Problem</vt:lpstr>
      <vt:lpstr>Plum Island Ecosystems (PIE) in USA</vt:lpstr>
      <vt:lpstr>Logic of Algorithm</vt:lpstr>
      <vt:lpstr>Purpose of Method</vt:lpstr>
      <vt:lpstr>Time Interval Level</vt:lpstr>
      <vt:lpstr>See the results in output</vt:lpstr>
      <vt:lpstr>1991-1999 Category Level: Gain</vt:lpstr>
      <vt:lpstr>See the results in output</vt:lpstr>
      <vt:lpstr>1991-1999 Category Level: Loss</vt:lpstr>
      <vt:lpstr>See the results in output</vt:lpstr>
      <vt:lpstr>1991-1999 Transition Level: To Built</vt:lpstr>
      <vt:lpstr>1991-1999 Transition Level: To Built</vt:lpstr>
      <vt:lpstr>See the results in output</vt:lpstr>
      <vt:lpstr>1991-1999 Transition Level: From Forest</vt:lpstr>
      <vt:lpstr>See the results in output</vt:lpstr>
      <vt:lpstr>Hypothetical error intensities within the change region that could account for deviations from uniform category level losses and gains.  If the actual error intensities are less than the ones in the figure, then there is evidence that the category level gains and losses are non-uniform.</vt:lpstr>
      <vt:lpstr>Net Quantity versus Swap Allocation</vt:lpstr>
      <vt:lpstr>Reference versus Comparison</vt:lpstr>
      <vt:lpstr>Reference versus Comparison for one category</vt:lpstr>
      <vt:lpstr>Reference versus Comparison for entire map</vt:lpstr>
      <vt:lpstr>Reference versus Comparison</vt:lpstr>
      <vt:lpstr>Get literature at www.clarku.edu/~rpontius</vt:lpstr>
      <vt:lpstr>From Forest To Residential 2003</vt:lpstr>
      <vt:lpstr>Worcester Massachusetts and nine surrounding towns</vt:lpstr>
      <vt:lpstr>Built 1971</vt:lpstr>
      <vt:lpstr>Built 1985</vt:lpstr>
      <vt:lpstr>Built 1999</vt:lpstr>
      <vt:lpstr>Signal to Calibrate 1971-1985</vt:lpstr>
      <vt:lpstr>Pattern to Predict 1985-1999</vt:lpstr>
      <vt:lpstr>Paint analogy for quantity and allocation</vt:lpstr>
      <vt:lpstr>Quantity of Built</vt:lpstr>
      <vt:lpstr>Topographic Slope versus Built</vt:lpstr>
      <vt:lpstr>Suitability Map</vt:lpstr>
      <vt:lpstr>Simulation begins at 1985</vt:lpstr>
      <vt:lpstr>Predicted 1985-1999</vt:lpstr>
      <vt:lpstr>Observed 1985-1999</vt:lpstr>
      <vt:lpstr>Overlay of: 1985reference, 1999reference, 1999predicted</vt:lpstr>
      <vt:lpstr>International Comparison Exercise</vt:lpstr>
      <vt:lpstr>Contributors’ Twelve Sites</vt:lpstr>
      <vt:lpstr>Geomod</vt:lpstr>
      <vt:lpstr>Geomod and SLEUTH</vt:lpstr>
      <vt:lpstr>Land Use Scanner and Environment Explorer</vt:lpstr>
      <vt:lpstr>Logistic Regression and SAMBA</vt:lpstr>
      <vt:lpstr>Land Transformation Model</vt:lpstr>
      <vt:lpstr>CLUE-S</vt:lpstr>
      <vt:lpstr>CLUE</vt:lpstr>
      <vt:lpstr>13 cases</vt:lpstr>
      <vt:lpstr>Venn Diagrams for 13 cases</vt:lpstr>
      <vt:lpstr>Rare events are difficult to predict</vt:lpstr>
      <vt:lpstr>Observed, Predicted, and Error</vt:lpstr>
      <vt:lpstr>13 Multiple-Resolution Profiles</vt:lpstr>
      <vt:lpstr>Characteristics of 13 cases</vt:lpstr>
      <vt:lpstr>Highway in Pará, Brazil</vt:lpstr>
      <vt:lpstr>Regional Strata</vt:lpstr>
      <vt:lpstr>Household Sub-Strata</vt:lpstr>
      <vt:lpstr>Reference with 26% deforestation in 1999</vt:lpstr>
      <vt:lpstr>Simulation with 15% deforestation</vt:lpstr>
      <vt:lpstr>Simulation with 24% deforestation</vt:lpstr>
      <vt:lpstr>Simulation with 49% deforestation</vt:lpstr>
      <vt:lpstr>Prediction with 15% deforestation</vt:lpstr>
      <vt:lpstr>Prediction with 24% deforestation</vt:lpstr>
      <vt:lpstr>Prediction with 49% deforestation</vt:lpstr>
      <vt:lpstr>BLM versus Highway Model</vt:lpstr>
      <vt:lpstr>Multiple Resolution Assessment</vt:lpstr>
      <vt:lpstr>Starry Night by Vincent van Gogh</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Detection of important land transitions using Intensity Analysis</dc:title>
  <dc:creator>Robert Pontius</dc:creator>
  <cp:lastModifiedBy>Robert Pontius</cp:lastModifiedBy>
  <cp:revision>140</cp:revision>
  <dcterms:created xsi:type="dcterms:W3CDTF">2006-08-16T00:00:00Z</dcterms:created>
  <dcterms:modified xsi:type="dcterms:W3CDTF">2014-05-25T22:56:38Z</dcterms:modified>
</cp:coreProperties>
</file>